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44"/>
  </p:notesMasterIdLst>
  <p:sldIdLst>
    <p:sldId id="257" r:id="rId2"/>
    <p:sldId id="260" r:id="rId3"/>
    <p:sldId id="271" r:id="rId4"/>
    <p:sldId id="780" r:id="rId5"/>
    <p:sldId id="781" r:id="rId6"/>
    <p:sldId id="782" r:id="rId7"/>
    <p:sldId id="783" r:id="rId8"/>
    <p:sldId id="784" r:id="rId9"/>
    <p:sldId id="263" r:id="rId10"/>
    <p:sldId id="786" r:id="rId11"/>
    <p:sldId id="785" r:id="rId12"/>
    <p:sldId id="787" r:id="rId13"/>
    <p:sldId id="788" r:id="rId14"/>
    <p:sldId id="812" r:id="rId15"/>
    <p:sldId id="265" r:id="rId16"/>
    <p:sldId id="789" r:id="rId17"/>
    <p:sldId id="793" r:id="rId18"/>
    <p:sldId id="802" r:id="rId19"/>
    <p:sldId id="803" r:id="rId20"/>
    <p:sldId id="801" r:id="rId21"/>
    <p:sldId id="804" r:id="rId22"/>
    <p:sldId id="805" r:id="rId23"/>
    <p:sldId id="806" r:id="rId24"/>
    <p:sldId id="807" r:id="rId25"/>
    <p:sldId id="808" r:id="rId26"/>
    <p:sldId id="778" r:id="rId27"/>
    <p:sldId id="790" r:id="rId28"/>
    <p:sldId id="791" r:id="rId29"/>
    <p:sldId id="794" r:id="rId30"/>
    <p:sldId id="814" r:id="rId31"/>
    <p:sldId id="800" r:id="rId32"/>
    <p:sldId id="795" r:id="rId33"/>
    <p:sldId id="796" r:id="rId34"/>
    <p:sldId id="797" r:id="rId35"/>
    <p:sldId id="799" r:id="rId36"/>
    <p:sldId id="798" r:id="rId37"/>
    <p:sldId id="792" r:id="rId38"/>
    <p:sldId id="813" r:id="rId39"/>
    <p:sldId id="269" r:id="rId40"/>
    <p:sldId id="809" r:id="rId41"/>
    <p:sldId id="810" r:id="rId42"/>
    <p:sldId id="811" r:id="rId43"/>
  </p:sldIdLst>
  <p:sldSz cx="12192000" cy="6858000"/>
  <p:notesSz cx="6858000" cy="9144000"/>
  <p:embeddedFontLst>
    <p:embeddedFont>
      <p:font typeface="HY헤드라인M" panose="02030600000101010101" pitchFamily="18" charset="-127"/>
      <p:regular r:id="rId45"/>
    </p:embeddedFont>
    <p:embeddedFont>
      <p:font typeface="맑은 고딕" panose="020B0503020000020004" pitchFamily="50" charset="-127"/>
      <p:regular r:id="rId46"/>
      <p:bold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규진" initials="최" lastIdx="0" clrIdx="0">
    <p:extLst>
      <p:ext uri="{19B8F6BF-5375-455C-9EA6-DF929625EA0E}">
        <p15:presenceInfo xmlns:p15="http://schemas.microsoft.com/office/powerpoint/2012/main" userId="최규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ABD"/>
    <a:srgbClr val="00002F"/>
    <a:srgbClr val="70AD47"/>
    <a:srgbClr val="F4EA23"/>
    <a:srgbClr val="787678"/>
    <a:srgbClr val="BCB800"/>
    <a:srgbClr val="848385"/>
    <a:srgbClr val="FAACAC"/>
    <a:srgbClr val="B2D0D2"/>
    <a:srgbClr val="5C9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36FB-C10C-479A-9DFD-15DEB134881C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B5D5-48B7-4F94-AE9E-F3674E4400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 userDrawn="1"/>
        </p:nvSpPr>
        <p:spPr>
          <a:xfrm rot="5400000">
            <a:off x="0" y="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 userDrawn="1"/>
        </p:nvSpPr>
        <p:spPr>
          <a:xfrm rot="16200000">
            <a:off x="11112000" y="577800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724" y="2428728"/>
            <a:ext cx="3116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60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1411" y="3444391"/>
            <a:ext cx="3818246" cy="646331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김태영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KAIST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조천식녹색교통대학원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28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80E993A-E660-419B-89AE-80A7FE81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68" y="2013945"/>
            <a:ext cx="4512948" cy="2454678"/>
          </a:xfrm>
          <a:prstGeom prst="rect">
            <a:avLst/>
          </a:prstGeom>
        </p:spPr>
      </p:pic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26276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2627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축구 로봇 제어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축구 로봇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84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5270483"/>
            <a:ext cx="9027781" cy="14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AI soccer</a:t>
            </a:r>
            <a:r>
              <a:rPr lang="ko-KR" altLang="en-US" sz="1600" dirty="0"/>
              <a:t>에서 축구 로봇의 역할은 골키퍼</a:t>
            </a:r>
            <a:r>
              <a:rPr lang="en-US" altLang="ko-KR" sz="1600" dirty="0"/>
              <a:t>, </a:t>
            </a:r>
            <a:r>
              <a:rPr lang="ko-KR" altLang="en-US" sz="1600" dirty="0"/>
              <a:t>수비수</a:t>
            </a:r>
            <a:r>
              <a:rPr lang="en-US" altLang="ko-KR" sz="1600" dirty="0"/>
              <a:t>, </a:t>
            </a:r>
            <a:r>
              <a:rPr lang="ko-KR" altLang="en-US" sz="1600" dirty="0"/>
              <a:t>공격수 로 구분</a:t>
            </a:r>
            <a:endParaRPr lang="en-US" altLang="ko-KR" sz="1600" dirty="0"/>
          </a:p>
          <a:p>
            <a:r>
              <a:rPr lang="ko-KR" altLang="en-US" sz="1600" dirty="0"/>
              <a:t>수비수와 공격수는 서로의 역할 수행 가능</a:t>
            </a:r>
            <a:endParaRPr lang="en-US" altLang="ko-KR" sz="1600" dirty="0"/>
          </a:p>
          <a:p>
            <a:r>
              <a:rPr lang="ko-KR" altLang="en-US" sz="1600" dirty="0"/>
              <a:t>로봇의 역할에 따라 무게와 최대속도 다름</a:t>
            </a:r>
            <a:endParaRPr lang="en-US" altLang="ko-KR" sz="1600" dirty="0"/>
          </a:p>
          <a:p>
            <a:r>
              <a:rPr lang="ko-KR" altLang="en-US" sz="1600" dirty="0"/>
              <a:t>축구 로봇의 외형은 다리를 가지고 있지만 실제로는 두 개의 바퀴에 의해서 움직임</a:t>
            </a:r>
            <a:endParaRPr lang="en-US" altLang="ko-KR" sz="1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70B01AD-B80F-40FB-8549-C2A5A5B1795A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A1813F4-7E0A-41B5-B816-8CA72328EC7C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8976CEF-D4E0-4C5A-88FD-D562013F9DA4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74F1C0-152D-4C55-85F7-B7E237457467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41DE809-79E4-481C-B650-F4346E6692AD}"/>
              </a:ext>
            </a:extLst>
          </p:cNvPr>
          <p:cNvSpPr/>
          <p:nvPr/>
        </p:nvSpPr>
        <p:spPr>
          <a:xfrm>
            <a:off x="2864521" y="458792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축구 로봇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5B5A27-49E3-4E69-9D95-C7582512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68" y="2449260"/>
            <a:ext cx="4389292" cy="158404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1884CF-6B8B-4746-AEB4-B0519DD27CBB}"/>
              </a:ext>
            </a:extLst>
          </p:cNvPr>
          <p:cNvSpPr/>
          <p:nvPr/>
        </p:nvSpPr>
        <p:spPr>
          <a:xfrm>
            <a:off x="7470652" y="4587920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축구</a:t>
            </a:r>
            <a:r>
              <a:rPr lang="en-US" altLang="ko-KR" sz="2000" dirty="0">
                <a:solidFill>
                  <a:srgbClr val="00002F"/>
                </a:solidFill>
              </a:rPr>
              <a:t> </a:t>
            </a:r>
            <a:r>
              <a:rPr lang="ko-KR" altLang="en-US" sz="2000" dirty="0">
                <a:solidFill>
                  <a:srgbClr val="00002F"/>
                </a:solidFill>
              </a:rPr>
              <a:t>로봇 역할</a:t>
            </a:r>
          </a:p>
        </p:txBody>
      </p:sp>
    </p:spTree>
    <p:extLst>
      <p:ext uri="{BB962C8B-B14F-4D97-AF65-F5344CB8AC3E}">
        <p14:creationId xmlns:p14="http://schemas.microsoft.com/office/powerpoint/2010/main" val="362453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26276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2627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축구 로봇 제어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축구 로봇 행동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84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5270483"/>
            <a:ext cx="9027781" cy="14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축구 로봇의 기본 행동 </a:t>
            </a:r>
            <a:r>
              <a:rPr lang="en-US" altLang="ko-KR" sz="1600" dirty="0"/>
              <a:t>3</a:t>
            </a:r>
            <a:r>
              <a:rPr lang="ko-KR" altLang="en-US" sz="1600" dirty="0"/>
              <a:t>가지</a:t>
            </a:r>
            <a:r>
              <a:rPr lang="en-US" altLang="ko-KR" sz="1600" dirty="0"/>
              <a:t>: </a:t>
            </a:r>
            <a:r>
              <a:rPr lang="ko-KR" altLang="en-US" sz="1600" dirty="0"/>
              <a:t>이동</a:t>
            </a:r>
            <a:r>
              <a:rPr lang="en-US" altLang="ko-KR" sz="1600" dirty="0"/>
              <a:t>,</a:t>
            </a:r>
            <a:r>
              <a:rPr lang="ko-KR" altLang="en-US" sz="1600" dirty="0"/>
              <a:t> 점프</a:t>
            </a:r>
            <a:r>
              <a:rPr lang="en-US" altLang="ko-KR" sz="1600" dirty="0"/>
              <a:t>,</a:t>
            </a:r>
            <a:r>
              <a:rPr lang="ko-KR" altLang="en-US" sz="1600" dirty="0"/>
              <a:t> 킥</a:t>
            </a:r>
            <a:endParaRPr lang="en-US" altLang="ko-KR" sz="1600" dirty="0"/>
          </a:p>
          <a:p>
            <a:r>
              <a:rPr lang="ko-KR" altLang="en-US" sz="1600" dirty="0"/>
              <a:t>두 개의 바퀴 속도</a:t>
            </a:r>
            <a:r>
              <a:rPr lang="en-US" altLang="ko-KR" sz="1600" dirty="0"/>
              <a:t>,</a:t>
            </a:r>
            <a:r>
              <a:rPr lang="ko-KR" altLang="en-US" sz="1600" dirty="0"/>
              <a:t> 점프 속도</a:t>
            </a:r>
            <a:r>
              <a:rPr lang="en-US" altLang="ko-KR" sz="1600" dirty="0"/>
              <a:t>, </a:t>
            </a:r>
            <a:r>
              <a:rPr lang="ko-KR" altLang="en-US" sz="1600" dirty="0"/>
              <a:t>킥 각도 및 속도 조절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드리블 모드에서 공이 드리블 영역안에 있으면 공이 로봇 앞으로 이동 됨</a:t>
            </a:r>
            <a:endParaRPr lang="en-US" altLang="ko-KR" sz="1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70B01AD-B80F-40FB-8549-C2A5A5B1795A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A1813F4-7E0A-41B5-B816-8CA72328EC7C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8976CEF-D4E0-4C5A-88FD-D562013F9DA4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74F1C0-152D-4C55-85F7-B7E237457467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1884CF-6B8B-4746-AEB4-B0519DD27CBB}"/>
              </a:ext>
            </a:extLst>
          </p:cNvPr>
          <p:cNvSpPr/>
          <p:nvPr/>
        </p:nvSpPr>
        <p:spPr>
          <a:xfrm>
            <a:off x="3389043" y="4436268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축구</a:t>
            </a:r>
            <a:r>
              <a:rPr lang="en-US" altLang="ko-KR" sz="2000" dirty="0">
                <a:solidFill>
                  <a:srgbClr val="00002F"/>
                </a:solidFill>
              </a:rPr>
              <a:t> </a:t>
            </a:r>
            <a:r>
              <a:rPr lang="ko-KR" altLang="en-US" sz="2000" dirty="0">
                <a:solidFill>
                  <a:srgbClr val="00002F"/>
                </a:solidFill>
              </a:rPr>
              <a:t>로봇 행동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D80DA6E-4620-4FCE-AA6D-445A8FA9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10" y="2438331"/>
            <a:ext cx="6509152" cy="164947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9151A30-CCF1-41EE-863D-F97131A2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852" y="2207243"/>
            <a:ext cx="1785854" cy="2111651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B7A6D40-145A-4457-8096-06DDBB858233}"/>
              </a:ext>
            </a:extLst>
          </p:cNvPr>
          <p:cNvSpPr/>
          <p:nvPr/>
        </p:nvSpPr>
        <p:spPr>
          <a:xfrm>
            <a:off x="8769361" y="443626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solidFill>
                  <a:srgbClr val="00002F"/>
                </a:solidFill>
              </a:rPr>
              <a:t>드리블 영역</a:t>
            </a:r>
          </a:p>
        </p:txBody>
      </p:sp>
    </p:spTree>
    <p:extLst>
      <p:ext uri="{BB962C8B-B14F-4D97-AF65-F5344CB8AC3E}">
        <p14:creationId xmlns:p14="http://schemas.microsoft.com/office/powerpoint/2010/main" val="23635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26276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2627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축구 로봇 제어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축구 로봇 행동</a:t>
            </a:r>
            <a:r>
              <a:rPr lang="en-US" altLang="ko-KR" sz="2400" b="1" dirty="0">
                <a:solidFill>
                  <a:srgbClr val="00002F"/>
                </a:solidFill>
              </a:rPr>
              <a:t>-GK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84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5270483"/>
            <a:ext cx="9027781" cy="14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골키퍼의 경우 이동</a:t>
            </a:r>
            <a:r>
              <a:rPr lang="en-US" altLang="ko-KR" sz="1600" dirty="0"/>
              <a:t>,</a:t>
            </a:r>
            <a:r>
              <a:rPr lang="ko-KR" altLang="en-US" sz="1600" dirty="0"/>
              <a:t> 킥</a:t>
            </a:r>
            <a:r>
              <a:rPr lang="en-US" altLang="ko-KR" sz="1600" dirty="0"/>
              <a:t>,</a:t>
            </a:r>
            <a:r>
              <a:rPr lang="ko-KR" altLang="en-US" sz="1600" dirty="0"/>
              <a:t> 드리블은 동일 </a:t>
            </a:r>
            <a:endParaRPr lang="en-US" altLang="ko-KR" sz="1600" dirty="0"/>
          </a:p>
          <a:p>
            <a:r>
              <a:rPr lang="ko-KR" altLang="en-US" sz="1600" dirty="0"/>
              <a:t>공을 막기 위해 점프 속도 값에 따라 다른 방향과 속도로 점프</a:t>
            </a:r>
            <a:endParaRPr lang="en-US" altLang="ko-KR" sz="1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70B01AD-B80F-40FB-8549-C2A5A5B1795A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A1813F4-7E0A-41B5-B816-8CA72328EC7C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8976CEF-D4E0-4C5A-88FD-D562013F9DA4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74F1C0-152D-4C55-85F7-B7E237457467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1884CF-6B8B-4746-AEB4-B0519DD27CBB}"/>
              </a:ext>
            </a:extLst>
          </p:cNvPr>
          <p:cNvSpPr/>
          <p:nvPr/>
        </p:nvSpPr>
        <p:spPr>
          <a:xfrm>
            <a:off x="5144457" y="4436268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축구</a:t>
            </a:r>
            <a:r>
              <a:rPr lang="en-US" altLang="ko-KR" sz="2000" dirty="0">
                <a:solidFill>
                  <a:srgbClr val="00002F"/>
                </a:solidFill>
              </a:rPr>
              <a:t> </a:t>
            </a:r>
            <a:r>
              <a:rPr lang="ko-KR" altLang="en-US" sz="2000" dirty="0">
                <a:solidFill>
                  <a:srgbClr val="00002F"/>
                </a:solidFill>
              </a:rPr>
              <a:t>로봇 행동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85019E2-CDD5-4D14-AF67-506D5FC3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59" y="1901796"/>
            <a:ext cx="7853082" cy="24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26276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2627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축구 로봇 제어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축구 로봇 제어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3992817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4166512"/>
            <a:ext cx="9027781" cy="2129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각 로봇은 </a:t>
            </a:r>
            <a:r>
              <a:rPr lang="en-US" altLang="ko-KR" sz="1600" dirty="0"/>
              <a:t>6</a:t>
            </a:r>
            <a:r>
              <a:rPr lang="ko-KR" altLang="en-US" sz="1600" dirty="0"/>
              <a:t>개의 신호로 제어 가능</a:t>
            </a:r>
            <a:endParaRPr lang="en-US" altLang="ko-KR" sz="1600" dirty="0"/>
          </a:p>
          <a:p>
            <a:r>
              <a:rPr lang="ko-KR" altLang="en-US" sz="1600" dirty="0"/>
              <a:t>신호 </a:t>
            </a:r>
            <a:r>
              <a:rPr lang="en-US" altLang="ko-KR" sz="1600" dirty="0"/>
              <a:t>0, 1: </a:t>
            </a:r>
            <a:r>
              <a:rPr lang="ko-KR" altLang="en-US" sz="1600" dirty="0"/>
              <a:t>이동 </a:t>
            </a:r>
            <a:r>
              <a:rPr lang="en-US" altLang="ko-KR" sz="1600" dirty="0"/>
              <a:t>(-</a:t>
            </a:r>
            <a:r>
              <a:rPr lang="ko-KR" altLang="en-US" sz="1600" dirty="0"/>
              <a:t>최대속도</a:t>
            </a:r>
            <a:r>
              <a:rPr lang="en-US" altLang="ko-KR" sz="1600" dirty="0"/>
              <a:t>~</a:t>
            </a:r>
            <a:r>
              <a:rPr lang="ko-KR" altLang="en-US" sz="1600" dirty="0"/>
              <a:t>최대속도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/>
              <a:t>신호 </a:t>
            </a:r>
            <a:r>
              <a:rPr lang="en-US" altLang="ko-KR" sz="1600" dirty="0"/>
              <a:t>2, 3: </a:t>
            </a:r>
            <a:r>
              <a:rPr lang="ko-KR" altLang="en-US" sz="1600" dirty="0"/>
              <a:t>킥 </a:t>
            </a:r>
            <a:r>
              <a:rPr lang="en-US" altLang="ko-KR" sz="1600" dirty="0"/>
              <a:t>(0~10)</a:t>
            </a:r>
          </a:p>
          <a:p>
            <a:r>
              <a:rPr lang="ko-KR" altLang="en-US" sz="1600" dirty="0"/>
              <a:t>신호 </a:t>
            </a:r>
            <a:r>
              <a:rPr lang="en-US" altLang="ko-KR" sz="1600" dirty="0"/>
              <a:t>4: </a:t>
            </a:r>
            <a:r>
              <a:rPr lang="ko-KR" altLang="en-US" sz="1600" dirty="0"/>
              <a:t>점프 </a:t>
            </a:r>
            <a:r>
              <a:rPr lang="en-US" altLang="ko-KR" sz="1600" dirty="0"/>
              <a:t>(0~10)</a:t>
            </a:r>
          </a:p>
          <a:p>
            <a:r>
              <a:rPr lang="ko-KR" altLang="en-US" sz="1600" dirty="0"/>
              <a:t>신호 </a:t>
            </a:r>
            <a:r>
              <a:rPr lang="en-US" altLang="ko-KR" sz="1600" dirty="0"/>
              <a:t>5: </a:t>
            </a:r>
            <a:r>
              <a:rPr lang="ko-KR" altLang="en-US" sz="1600" dirty="0"/>
              <a:t>드리블 </a:t>
            </a:r>
            <a:r>
              <a:rPr lang="en-US" altLang="ko-KR" sz="1600" dirty="0"/>
              <a:t>(0, 1)</a:t>
            </a:r>
          </a:p>
          <a:p>
            <a:endParaRPr lang="en-US" altLang="ko-KR" sz="1600" dirty="0"/>
          </a:p>
          <a:p>
            <a:r>
              <a:rPr lang="ko-KR" altLang="en-US" sz="1600" dirty="0"/>
              <a:t>편의를 위해 자주 사용 되는 동작은 함수로 정의 되어 있음</a:t>
            </a:r>
            <a:endParaRPr lang="en-US" altLang="ko-KR" sz="16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70B01AD-B80F-40FB-8549-C2A5A5B1795A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A1813F4-7E0A-41B5-B816-8CA72328EC7C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8976CEF-D4E0-4C5A-88FD-D562013F9DA4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74F1C0-152D-4C55-85F7-B7E237457467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41DE809-79E4-481C-B650-F4346E6692AD}"/>
              </a:ext>
            </a:extLst>
          </p:cNvPr>
          <p:cNvSpPr/>
          <p:nvPr/>
        </p:nvSpPr>
        <p:spPr>
          <a:xfrm>
            <a:off x="4918595" y="3421010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축구 로봇 제어 신호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2BB54414-A1F4-4DE7-9A53-053B8EAB3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3464"/>
              </p:ext>
            </p:extLst>
          </p:nvPr>
        </p:nvGraphicFramePr>
        <p:xfrm>
          <a:off x="2107501" y="2232890"/>
          <a:ext cx="8128002" cy="1016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0119004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287048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2425208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795948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284910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43167992"/>
                    </a:ext>
                  </a:extLst>
                </a:gridCol>
              </a:tblGrid>
              <a:tr h="3763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0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3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4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00002F"/>
                          </a:solidFill>
                        </a:rPr>
                        <a:t>신호 </a:t>
                      </a:r>
                      <a:r>
                        <a:rPr lang="en-US" altLang="ko-KR" b="1" dirty="0">
                          <a:solidFill>
                            <a:srgbClr val="00002F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rgbClr val="00002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668661"/>
                  </a:ext>
                </a:extLst>
              </a:tr>
              <a:tr h="584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왼쪽</a:t>
                      </a:r>
                      <a:endParaRPr lang="en-US" altLang="ko-KR" b="0" dirty="0"/>
                    </a:p>
                    <a:p>
                      <a:pPr algn="ctr" latinLnBrk="1"/>
                      <a:r>
                        <a:rPr lang="ko-KR" altLang="en-US" b="0" dirty="0"/>
                        <a:t>바퀴 속도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오른쪽</a:t>
                      </a:r>
                      <a:endParaRPr lang="en-US" altLang="ko-KR" b="0" dirty="0"/>
                    </a:p>
                    <a:p>
                      <a:pPr algn="ctr" latinLnBrk="1"/>
                      <a:r>
                        <a:rPr lang="ko-KR" altLang="en-US" b="0" dirty="0"/>
                        <a:t>바퀴 속도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킥 속도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킥 각도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점프 속도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/>
                        <a:t>드리블</a:t>
                      </a:r>
                      <a:endParaRPr lang="en-US" altLang="ko-KR" b="0" dirty="0"/>
                    </a:p>
                    <a:p>
                      <a:pPr algn="ctr" latinLnBrk="1"/>
                      <a:r>
                        <a:rPr lang="ko-KR" altLang="en-US" b="0" dirty="0"/>
                        <a:t>모드 전환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8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7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26276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2627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축구 로봇 제어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축구 로봇 제어</a:t>
            </a:r>
            <a:r>
              <a:rPr lang="en-US" altLang="ko-KR" sz="2400" b="1" dirty="0">
                <a:solidFill>
                  <a:srgbClr val="00002F"/>
                </a:solidFill>
              </a:rPr>
              <a:t>-</a:t>
            </a:r>
            <a:r>
              <a:rPr lang="ko-KR" altLang="en-US" sz="2400" b="1" dirty="0">
                <a:solidFill>
                  <a:srgbClr val="00002F"/>
                </a:solidFill>
              </a:rPr>
              <a:t>규칙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086010" y="1689407"/>
            <a:ext cx="9027781" cy="35033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드리블 불가능한 경우</a:t>
            </a:r>
            <a:endParaRPr lang="en-US" altLang="ko-KR" sz="1600" dirty="0"/>
          </a:p>
          <a:p>
            <a:pPr lvl="1"/>
            <a:r>
              <a:rPr lang="ko-KR" altLang="en-US" sz="1400" dirty="0"/>
              <a:t>킥오프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코너킥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페널티킥</a:t>
            </a:r>
            <a:r>
              <a:rPr lang="ko-KR" altLang="en-US" sz="1400" dirty="0"/>
              <a:t> 직후 </a:t>
            </a:r>
            <a:r>
              <a:rPr lang="en-US" altLang="ko-KR" sz="1400" dirty="0"/>
              <a:t>f2</a:t>
            </a:r>
          </a:p>
          <a:p>
            <a:pPr lvl="1"/>
            <a:r>
              <a:rPr lang="ko-KR" altLang="en-US" sz="1400" dirty="0" err="1"/>
              <a:t>골킥</a:t>
            </a:r>
            <a:r>
              <a:rPr lang="ko-KR" altLang="en-US" sz="1400" dirty="0"/>
              <a:t> 직후 </a:t>
            </a:r>
            <a:r>
              <a:rPr lang="en-US" altLang="ko-KR" sz="1400" dirty="0" err="1"/>
              <a:t>gk</a:t>
            </a:r>
            <a:endParaRPr lang="en-US" altLang="ko-KR" sz="1400" dirty="0"/>
          </a:p>
          <a:p>
            <a:pPr lvl="1"/>
            <a:r>
              <a:rPr lang="ko-KR" altLang="en-US" sz="1400" dirty="0"/>
              <a:t>골 영역에서 </a:t>
            </a:r>
            <a:r>
              <a:rPr lang="en-US" altLang="ko-KR" sz="1400" dirty="0" err="1"/>
              <a:t>gk</a:t>
            </a:r>
            <a:r>
              <a:rPr lang="en-US" altLang="ko-KR" sz="1400" dirty="0"/>
              <a:t>, </a:t>
            </a:r>
            <a:r>
              <a:rPr lang="ko-KR" altLang="en-US" sz="1400" dirty="0"/>
              <a:t>페널티 영역에서 나머지로봇</a:t>
            </a:r>
            <a:endParaRPr lang="en-US" altLang="ko-KR" sz="1400" dirty="0"/>
          </a:p>
          <a:p>
            <a:endParaRPr lang="en-US" altLang="ko-KR" sz="1800" dirty="0"/>
          </a:p>
          <a:p>
            <a:r>
              <a:rPr lang="ko-KR" altLang="en-US" sz="1600" dirty="0"/>
              <a:t>반칙</a:t>
            </a:r>
            <a:endParaRPr lang="en-US" altLang="ko-KR" sz="1600" dirty="0"/>
          </a:p>
          <a:p>
            <a:pPr lvl="1"/>
            <a:r>
              <a:rPr lang="ko-KR" altLang="en-US" sz="1400" dirty="0" err="1"/>
              <a:t>코너킥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페널티킥</a:t>
            </a:r>
            <a:r>
              <a:rPr lang="ko-KR" altLang="en-US" sz="1400" dirty="0"/>
              <a:t> 상황에서 </a:t>
            </a:r>
            <a:r>
              <a:rPr lang="en-US" altLang="ko-KR" sz="1400" dirty="0"/>
              <a:t>f2</a:t>
            </a:r>
            <a:r>
              <a:rPr lang="ko-KR" altLang="en-US" sz="1400" dirty="0"/>
              <a:t>가 공을 밀거나 중복터치 하는 경우</a:t>
            </a:r>
            <a:endParaRPr lang="en-US" altLang="ko-KR" sz="1400" dirty="0"/>
          </a:p>
          <a:p>
            <a:pPr lvl="1"/>
            <a:r>
              <a:rPr lang="ko-KR" altLang="en-US" sz="1400" dirty="0"/>
              <a:t>자신의 페널티 영역에 </a:t>
            </a:r>
            <a:r>
              <a:rPr lang="en-US" altLang="ko-KR" sz="1400" dirty="0"/>
              <a:t>4</a:t>
            </a:r>
            <a:r>
              <a:rPr lang="ko-KR" altLang="en-US" sz="1400" dirty="0"/>
              <a:t>개 이상의 로봇이 있는 경우</a:t>
            </a:r>
            <a:endParaRPr lang="en-US" altLang="ko-KR" sz="1400" dirty="0"/>
          </a:p>
          <a:p>
            <a:pPr lvl="1"/>
            <a:r>
              <a:rPr lang="ko-KR" altLang="en-US" sz="1400" dirty="0"/>
              <a:t>상대방 페널티 영역에 </a:t>
            </a:r>
            <a:r>
              <a:rPr lang="en-US" altLang="ko-KR" sz="1400" dirty="0"/>
              <a:t>3</a:t>
            </a:r>
            <a:r>
              <a:rPr lang="ko-KR" altLang="en-US" sz="1400" dirty="0"/>
              <a:t>개 이상의 로봇이 있는 경우</a:t>
            </a:r>
            <a:endParaRPr lang="en-US" altLang="ko-KR" sz="1400" dirty="0"/>
          </a:p>
          <a:p>
            <a:pPr lvl="1"/>
            <a:endParaRPr lang="en-US" altLang="ko-KR" sz="1400" dirty="0"/>
          </a:p>
          <a:p>
            <a:pPr lvl="1"/>
            <a:r>
              <a:rPr lang="ko-KR" altLang="en-US" sz="1400" dirty="0"/>
              <a:t>상대방 페널티 영역에 </a:t>
            </a:r>
            <a:r>
              <a:rPr lang="en-US" altLang="ko-KR" sz="1400" dirty="0"/>
              <a:t>1</a:t>
            </a:r>
            <a:r>
              <a:rPr lang="ko-KR" altLang="en-US" sz="1400" dirty="0"/>
              <a:t>초 이상 있는 경우 기본위치로 복귀</a:t>
            </a:r>
            <a:endParaRPr lang="en-US" altLang="ko-KR" sz="1400" dirty="0"/>
          </a:p>
          <a:p>
            <a:pPr lvl="1"/>
            <a:r>
              <a:rPr lang="en-US" altLang="ko-KR" sz="1400" dirty="0" err="1"/>
              <a:t>Gk</a:t>
            </a:r>
            <a:r>
              <a:rPr lang="ko-KR" altLang="en-US" sz="1400" dirty="0"/>
              <a:t>가 페널티 영역 밖에 </a:t>
            </a:r>
            <a:r>
              <a:rPr lang="en-US" altLang="ko-KR" sz="1400" dirty="0"/>
              <a:t>1</a:t>
            </a:r>
            <a:r>
              <a:rPr lang="ko-KR" altLang="en-US" sz="1400" dirty="0"/>
              <a:t>초 이상 있는 경우 기본위치로 복귀</a:t>
            </a:r>
            <a:endParaRPr lang="en-US" altLang="ko-KR" sz="14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70B01AD-B80F-40FB-8549-C2A5A5B1795A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A1813F4-7E0A-41B5-B816-8CA72328EC7C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8976CEF-D4E0-4C5A-88FD-D562013F9DA4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A674F1C0-152D-4C55-85F7-B7E237457467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6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104" y="2400300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4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07103" y="3169741"/>
            <a:ext cx="3177794" cy="47334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FE12D-5320-4E77-A9B6-9EE3DD335CE1}"/>
              </a:ext>
            </a:extLst>
          </p:cNvPr>
          <p:cNvSpPr txBox="1"/>
          <p:nvPr/>
        </p:nvSpPr>
        <p:spPr>
          <a:xfrm>
            <a:off x="5236791" y="240030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예제 코드</a:t>
            </a:r>
          </a:p>
        </p:txBody>
      </p:sp>
    </p:spTree>
    <p:extLst>
      <p:ext uri="{BB962C8B-B14F-4D97-AF65-F5344CB8AC3E}">
        <p14:creationId xmlns:p14="http://schemas.microsoft.com/office/powerpoint/2010/main" val="24404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419570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4393184"/>
            <a:ext cx="9027781" cy="14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action.py: </a:t>
            </a:r>
            <a:r>
              <a:rPr lang="ko-KR" altLang="en-US" sz="1600" dirty="0"/>
              <a:t>자주 사용 되는 로봇의 동작을 함수로 정의해둔 파일</a:t>
            </a:r>
            <a:endParaRPr lang="en-US" altLang="ko-KR" sz="1600" dirty="0"/>
          </a:p>
          <a:p>
            <a:r>
              <a:rPr lang="en-US" altLang="ko-KR" sz="1600" dirty="0"/>
              <a:t>helper.py: </a:t>
            </a:r>
            <a:r>
              <a:rPr lang="ko-KR" altLang="en-US" sz="1600" dirty="0"/>
              <a:t>자주 사용 되는 수학적 계산 함수를 정의해둔 파일</a:t>
            </a:r>
            <a:endParaRPr lang="en-US" altLang="ko-KR" sz="1600" dirty="0"/>
          </a:p>
          <a:p>
            <a:r>
              <a:rPr lang="en-US" altLang="ko-KR" sz="1600" dirty="0"/>
              <a:t>player_rulebasedC.py: 5</a:t>
            </a:r>
            <a:r>
              <a:rPr lang="ko-KR" altLang="en-US" sz="1600" dirty="0"/>
              <a:t>개 로봇의 최종 제어 신호를 시뮬레이터로 보내는 파일</a:t>
            </a:r>
            <a:endParaRPr lang="en-US" altLang="ko-KR" sz="1600" dirty="0"/>
          </a:p>
          <a:p>
            <a:r>
              <a:rPr lang="en-US" altLang="ko-KR" sz="1600" dirty="0"/>
              <a:t>players.py: </a:t>
            </a:r>
            <a:r>
              <a:rPr lang="ko-KR" altLang="en-US" sz="1600" dirty="0"/>
              <a:t>상황에 따라 </a:t>
            </a:r>
            <a:r>
              <a:rPr lang="en-US" altLang="ko-KR" sz="1600" dirty="0"/>
              <a:t>5</a:t>
            </a:r>
            <a:r>
              <a:rPr lang="ko-KR" altLang="en-US" sz="1600" dirty="0"/>
              <a:t>개의 로봇의 제어신호를 결정하는 파일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1884CF-6B8B-4746-AEB4-B0519DD27CBB}"/>
              </a:ext>
            </a:extLst>
          </p:cNvPr>
          <p:cNvSpPr/>
          <p:nvPr/>
        </p:nvSpPr>
        <p:spPr>
          <a:xfrm>
            <a:off x="5393025" y="3598158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예제 코드 구성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4F3E4556-B04B-4F4E-9DB2-2B436DFEE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761" y="2169711"/>
            <a:ext cx="1268764" cy="15225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93" y="2302319"/>
            <a:ext cx="4400550" cy="1257300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028EDAF-8120-46CA-BCC2-17890EFE225E}"/>
              </a:ext>
            </a:extLst>
          </p:cNvPr>
          <p:cNvSpPr/>
          <p:nvPr/>
        </p:nvSpPr>
        <p:spPr>
          <a:xfrm>
            <a:off x="3338386" y="2670955"/>
            <a:ext cx="570884" cy="327171"/>
          </a:xfrm>
          <a:prstGeom prst="rightArrow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8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2082740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players.py: </a:t>
            </a:r>
            <a:r>
              <a:rPr lang="ko-KR" altLang="en-US" sz="1600" dirty="0"/>
              <a:t>상황에 따라 </a:t>
            </a:r>
            <a:r>
              <a:rPr lang="en-US" altLang="ko-KR" sz="1600" dirty="0"/>
              <a:t>5</a:t>
            </a:r>
            <a:r>
              <a:rPr lang="ko-KR" altLang="en-US" sz="1600" dirty="0"/>
              <a:t>개의 로봇의 제어신호를 결정하는 파일</a:t>
            </a:r>
            <a:endParaRPr lang="en-US" altLang="ko-KR" sz="1600" dirty="0"/>
          </a:p>
          <a:p>
            <a:endParaRPr lang="en-US" altLang="ko-KR" sz="1600" dirty="0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1086010" y="1745229"/>
            <a:ext cx="996730" cy="12573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B102D0C-8A2D-4A4F-8399-8E271FD7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680" y="2156604"/>
            <a:ext cx="5309335" cy="4137901"/>
          </a:xfrm>
          <a:prstGeom prst="rect">
            <a:avLst/>
          </a:prstGeom>
        </p:spPr>
      </p:pic>
      <p:sp>
        <p:nvSpPr>
          <p:cNvPr id="46" name="내용 개체 틀 3">
            <a:extLst>
              <a:ext uri="{FF2B5EF4-FFF2-40B4-BE49-F238E27FC236}">
                <a16:creationId xmlns:a16="http://schemas.microsoft.com/office/drawing/2014/main" id="{DE784B3C-1DE9-4E7C-9D65-80764AF02CEE}"/>
              </a:ext>
            </a:extLst>
          </p:cNvPr>
          <p:cNvSpPr txBox="1">
            <a:spLocks/>
          </p:cNvSpPr>
          <p:nvPr/>
        </p:nvSpPr>
        <p:spPr>
          <a:xfrm>
            <a:off x="7789653" y="2156603"/>
            <a:ext cx="4244396" cy="41378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STATE_DEFAULT: </a:t>
            </a:r>
            <a:r>
              <a:rPr lang="ko-KR" altLang="en-US" sz="1600" dirty="0"/>
              <a:t>일반적인 경기 상황</a:t>
            </a:r>
            <a:endParaRPr lang="en-US" altLang="ko-KR" sz="1600" dirty="0"/>
          </a:p>
          <a:p>
            <a:pPr lvl="1"/>
            <a:r>
              <a:rPr lang="ko-KR" altLang="en-US" sz="1400" dirty="0"/>
              <a:t>공이 </a:t>
            </a:r>
            <a:r>
              <a:rPr lang="en-US" altLang="ko-KR" sz="1400" dirty="0" err="1"/>
              <a:t>gk</a:t>
            </a:r>
            <a:r>
              <a:rPr lang="en-US" altLang="ko-KR" sz="1400" dirty="0"/>
              <a:t> </a:t>
            </a:r>
            <a:r>
              <a:rPr lang="ko-KR" altLang="en-US" sz="1400" dirty="0"/>
              <a:t>영역에 있는 상황</a:t>
            </a:r>
            <a:endParaRPr lang="en-US" altLang="ko-KR" sz="1400" dirty="0"/>
          </a:p>
          <a:p>
            <a:pPr lvl="1"/>
            <a:r>
              <a:rPr lang="ko-KR" altLang="en-US" sz="1400" dirty="0"/>
              <a:t>공이 </a:t>
            </a:r>
            <a:r>
              <a:rPr lang="en-US" altLang="ko-KR" sz="1400" dirty="0"/>
              <a:t>d1 </a:t>
            </a:r>
            <a:r>
              <a:rPr lang="ko-KR" altLang="en-US" sz="1400" dirty="0"/>
              <a:t>영역에 있는 상황</a:t>
            </a:r>
            <a:endParaRPr lang="en-US" altLang="ko-KR" sz="1400" dirty="0"/>
          </a:p>
          <a:p>
            <a:pPr lvl="1"/>
            <a:r>
              <a:rPr lang="ko-KR" altLang="en-US" sz="1400" dirty="0"/>
              <a:t>공이 </a:t>
            </a:r>
            <a:r>
              <a:rPr lang="en-US" altLang="ko-KR" sz="1400" dirty="0"/>
              <a:t>d2 </a:t>
            </a:r>
            <a:r>
              <a:rPr lang="ko-KR" altLang="en-US" sz="1400" dirty="0"/>
              <a:t>영역에 있는 상황</a:t>
            </a:r>
            <a:endParaRPr lang="en-US" altLang="ko-KR" sz="1400" dirty="0"/>
          </a:p>
          <a:p>
            <a:pPr lvl="1"/>
            <a:r>
              <a:rPr lang="ko-KR" altLang="en-US" sz="1400" dirty="0"/>
              <a:t>공이 </a:t>
            </a:r>
            <a:r>
              <a:rPr lang="en-US" altLang="ko-KR" sz="1400" dirty="0"/>
              <a:t>f1 </a:t>
            </a:r>
            <a:r>
              <a:rPr lang="ko-KR" altLang="en-US" sz="1400" dirty="0"/>
              <a:t>영역에 있는 상황</a:t>
            </a:r>
            <a:endParaRPr lang="en-US" altLang="ko-KR" sz="1400" dirty="0"/>
          </a:p>
          <a:p>
            <a:pPr lvl="1"/>
            <a:r>
              <a:rPr lang="ko-KR" altLang="en-US" sz="1400" dirty="0"/>
              <a:t>공이 </a:t>
            </a:r>
            <a:r>
              <a:rPr lang="en-US" altLang="ko-KR" sz="1400" dirty="0"/>
              <a:t>f2 </a:t>
            </a:r>
            <a:r>
              <a:rPr lang="ko-KR" altLang="en-US" sz="1400" dirty="0"/>
              <a:t>영역에 있는 상황</a:t>
            </a:r>
            <a:endParaRPr lang="en-US" altLang="ko-KR" sz="14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STATE_GOALKICK: </a:t>
            </a:r>
            <a:r>
              <a:rPr lang="ko-KR" altLang="en-US" sz="1600" dirty="0" err="1"/>
              <a:t>골킥</a:t>
            </a:r>
            <a:r>
              <a:rPr lang="ko-KR" altLang="en-US" sz="1600" dirty="0"/>
              <a:t> 상황</a:t>
            </a:r>
            <a:endParaRPr lang="en-US" altLang="ko-KR" sz="1600" dirty="0"/>
          </a:p>
          <a:p>
            <a:r>
              <a:rPr lang="en-US" altLang="ko-KR" sz="1600" dirty="0"/>
              <a:t>STATE_CORNERKICK: </a:t>
            </a:r>
            <a:r>
              <a:rPr lang="ko-KR" altLang="en-US" sz="1600" dirty="0" err="1"/>
              <a:t>코너킥</a:t>
            </a:r>
            <a:r>
              <a:rPr lang="ko-KR" altLang="en-US" sz="1600" dirty="0"/>
              <a:t> 상황</a:t>
            </a:r>
            <a:endParaRPr lang="en-US" altLang="ko-KR" sz="1600" dirty="0"/>
          </a:p>
          <a:p>
            <a:r>
              <a:rPr lang="en-US" altLang="ko-KR" sz="1600" dirty="0"/>
              <a:t>STATE_KICKOFF: </a:t>
            </a:r>
            <a:r>
              <a:rPr lang="ko-KR" altLang="en-US" sz="1600" dirty="0"/>
              <a:t>킥오프 상황</a:t>
            </a:r>
            <a:endParaRPr lang="en-US" altLang="ko-KR" sz="1600" dirty="0"/>
          </a:p>
          <a:p>
            <a:r>
              <a:rPr lang="en-US" altLang="ko-KR" sz="1600" dirty="0"/>
              <a:t>STATE_PENALTYKICK: </a:t>
            </a:r>
            <a:r>
              <a:rPr lang="ko-KR" altLang="en-US" sz="1600" dirty="0" err="1"/>
              <a:t>페널티킥</a:t>
            </a:r>
            <a:r>
              <a:rPr lang="ko-KR" altLang="en-US" sz="1600" dirty="0"/>
              <a:t> 상황</a:t>
            </a:r>
            <a:endParaRPr lang="en-US" altLang="ko-KR" sz="1600" dirty="0"/>
          </a:p>
          <a:p>
            <a:endParaRPr lang="en-US" altLang="ko-KR" sz="1600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494F877-3211-408C-9C1F-FF3B04D89E1D}"/>
              </a:ext>
            </a:extLst>
          </p:cNvPr>
          <p:cNvCxnSpPr/>
          <p:nvPr/>
        </p:nvCxnSpPr>
        <p:spPr>
          <a:xfrm flipV="1">
            <a:off x="4260277" y="2337758"/>
            <a:ext cx="3632893" cy="14578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6951CDA9-0319-496D-BBD2-8F2392626035}"/>
              </a:ext>
            </a:extLst>
          </p:cNvPr>
          <p:cNvCxnSpPr>
            <a:cxnSpLocks/>
          </p:cNvCxnSpPr>
          <p:nvPr/>
        </p:nvCxnSpPr>
        <p:spPr>
          <a:xfrm flipV="1">
            <a:off x="4519070" y="5072332"/>
            <a:ext cx="3374100" cy="484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B3A0BF9-12DA-4098-8BE2-65E430611065}"/>
              </a:ext>
            </a:extLst>
          </p:cNvPr>
          <p:cNvCxnSpPr>
            <a:cxnSpLocks/>
          </p:cNvCxnSpPr>
          <p:nvPr/>
        </p:nvCxnSpPr>
        <p:spPr>
          <a:xfrm flipV="1">
            <a:off x="4519070" y="5377874"/>
            <a:ext cx="3374100" cy="305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81CC1FCE-7117-4B0B-878C-B8BAAF09CD0A}"/>
              </a:ext>
            </a:extLst>
          </p:cNvPr>
          <p:cNvCxnSpPr>
            <a:cxnSpLocks/>
          </p:cNvCxnSpPr>
          <p:nvPr/>
        </p:nvCxnSpPr>
        <p:spPr>
          <a:xfrm flipV="1">
            <a:off x="4519070" y="5662144"/>
            <a:ext cx="3374100" cy="1167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D7EC1E93-AB87-4112-9F5C-5C9217E77553}"/>
              </a:ext>
            </a:extLst>
          </p:cNvPr>
          <p:cNvCxnSpPr>
            <a:cxnSpLocks/>
          </p:cNvCxnSpPr>
          <p:nvPr/>
        </p:nvCxnSpPr>
        <p:spPr>
          <a:xfrm>
            <a:off x="4519070" y="5895659"/>
            <a:ext cx="3374100" cy="690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D0A8E905-609E-4AA8-8995-29B8E5B26271}"/>
              </a:ext>
            </a:extLst>
          </p:cNvPr>
          <p:cNvCxnSpPr>
            <a:cxnSpLocks/>
          </p:cNvCxnSpPr>
          <p:nvPr/>
        </p:nvCxnSpPr>
        <p:spPr>
          <a:xfrm flipV="1">
            <a:off x="6692439" y="2608097"/>
            <a:ext cx="1657931" cy="1508612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1BEE4F35-B9F6-4E44-A674-00144B4557DE}"/>
              </a:ext>
            </a:extLst>
          </p:cNvPr>
          <p:cNvCxnSpPr>
            <a:cxnSpLocks/>
          </p:cNvCxnSpPr>
          <p:nvPr/>
        </p:nvCxnSpPr>
        <p:spPr>
          <a:xfrm flipV="1">
            <a:off x="6692439" y="2851375"/>
            <a:ext cx="1657931" cy="1506188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E313E004-0BEC-4C9A-B5E0-16506AABF27C}"/>
              </a:ext>
            </a:extLst>
          </p:cNvPr>
          <p:cNvCxnSpPr>
            <a:cxnSpLocks/>
          </p:cNvCxnSpPr>
          <p:nvPr/>
        </p:nvCxnSpPr>
        <p:spPr>
          <a:xfrm flipV="1">
            <a:off x="6692439" y="3136051"/>
            <a:ext cx="1657931" cy="142831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6A3BAF02-4A52-4A6E-AA5F-4CD1B6898737}"/>
              </a:ext>
            </a:extLst>
          </p:cNvPr>
          <p:cNvCxnSpPr>
            <a:cxnSpLocks/>
          </p:cNvCxnSpPr>
          <p:nvPr/>
        </p:nvCxnSpPr>
        <p:spPr>
          <a:xfrm flipV="1">
            <a:off x="6692439" y="3376905"/>
            <a:ext cx="1657931" cy="1410749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1A8E9E5C-E8B5-4C88-AAB3-35607413F0D0}"/>
              </a:ext>
            </a:extLst>
          </p:cNvPr>
          <p:cNvCxnSpPr>
            <a:cxnSpLocks/>
          </p:cNvCxnSpPr>
          <p:nvPr/>
        </p:nvCxnSpPr>
        <p:spPr>
          <a:xfrm flipV="1">
            <a:off x="6692439" y="3632719"/>
            <a:ext cx="1679076" cy="136423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04507716-77E0-4ECE-95A4-2972BB7F1880}"/>
              </a:ext>
            </a:extLst>
          </p:cNvPr>
          <p:cNvCxnSpPr/>
          <p:nvPr/>
        </p:nvCxnSpPr>
        <p:spPr>
          <a:xfrm>
            <a:off x="6500202" y="4116709"/>
            <a:ext cx="19285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16AA3CF3-1AD6-43CD-BBA2-D61DBF5CB386}"/>
              </a:ext>
            </a:extLst>
          </p:cNvPr>
          <p:cNvCxnSpPr>
            <a:cxnSpLocks/>
          </p:cNvCxnSpPr>
          <p:nvPr/>
        </p:nvCxnSpPr>
        <p:spPr>
          <a:xfrm>
            <a:off x="5772150" y="4547220"/>
            <a:ext cx="92090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E4552B86-45A0-43C8-B9FE-2F5200200A17}"/>
              </a:ext>
            </a:extLst>
          </p:cNvPr>
          <p:cNvCxnSpPr>
            <a:cxnSpLocks/>
          </p:cNvCxnSpPr>
          <p:nvPr/>
        </p:nvCxnSpPr>
        <p:spPr>
          <a:xfrm>
            <a:off x="5772150" y="4787654"/>
            <a:ext cx="92090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6C5070A7-E3BD-41B2-9BD9-5427C0550F84}"/>
              </a:ext>
            </a:extLst>
          </p:cNvPr>
          <p:cNvCxnSpPr>
            <a:cxnSpLocks/>
          </p:cNvCxnSpPr>
          <p:nvPr/>
        </p:nvCxnSpPr>
        <p:spPr>
          <a:xfrm>
            <a:off x="3190875" y="4998863"/>
            <a:ext cx="350218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AE9C65C8-26F1-4B84-A7F6-0556EB1D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54" y="2149592"/>
            <a:ext cx="6746872" cy="404672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E2D4A153-195B-4039-AEB6-3C367A2BF7BC}"/>
              </a:ext>
            </a:extLst>
          </p:cNvPr>
          <p:cNvSpPr/>
          <p:nvPr/>
        </p:nvSpPr>
        <p:spPr>
          <a:xfrm>
            <a:off x="2150969" y="4183811"/>
            <a:ext cx="3302421" cy="192369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8EB2CA8-FD47-42BA-8C0D-EF827DDA2E7A}"/>
              </a:ext>
            </a:extLst>
          </p:cNvPr>
          <p:cNvSpPr/>
          <p:nvPr/>
        </p:nvSpPr>
        <p:spPr>
          <a:xfrm>
            <a:off x="5453390" y="5141343"/>
            <a:ext cx="3302421" cy="96616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385E839-BFB0-4166-9535-35E79590F0A2}"/>
              </a:ext>
            </a:extLst>
          </p:cNvPr>
          <p:cNvSpPr/>
          <p:nvPr/>
        </p:nvSpPr>
        <p:spPr>
          <a:xfrm>
            <a:off x="2150969" y="2224473"/>
            <a:ext cx="3302421" cy="1923692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7E582BC-2509-4042-96A4-A472AF025959}"/>
              </a:ext>
            </a:extLst>
          </p:cNvPr>
          <p:cNvSpPr/>
          <p:nvPr/>
        </p:nvSpPr>
        <p:spPr>
          <a:xfrm>
            <a:off x="5453390" y="2225750"/>
            <a:ext cx="3302421" cy="96616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5A185B-7556-423F-837C-6AD54F9ED528}"/>
              </a:ext>
            </a:extLst>
          </p:cNvPr>
          <p:cNvSpPr/>
          <p:nvPr/>
        </p:nvSpPr>
        <p:spPr>
          <a:xfrm>
            <a:off x="5453390" y="3199189"/>
            <a:ext cx="3302421" cy="1923692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C1180E7-3423-4FF0-A038-CE9C8D3D3F17}"/>
              </a:ext>
            </a:extLst>
          </p:cNvPr>
          <p:cNvSpPr/>
          <p:nvPr/>
        </p:nvSpPr>
        <p:spPr>
          <a:xfrm>
            <a:off x="2150969" y="3227556"/>
            <a:ext cx="920035" cy="1923692"/>
          </a:xfrm>
          <a:prstGeom prst="rect">
            <a:avLst/>
          </a:prstGeom>
          <a:solidFill>
            <a:schemeClr val="accent5">
              <a:alpha val="7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6972374-C4EA-4BB1-B9AB-2273CFFFDA41}"/>
              </a:ext>
            </a:extLst>
          </p:cNvPr>
          <p:cNvSpPr/>
          <p:nvPr/>
        </p:nvSpPr>
        <p:spPr>
          <a:xfrm>
            <a:off x="2150968" y="3631721"/>
            <a:ext cx="367945" cy="1078302"/>
          </a:xfrm>
          <a:prstGeom prst="rect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DFB2A6C-F6E9-48C2-ABEE-6EA0ED968C76}"/>
              </a:ext>
            </a:extLst>
          </p:cNvPr>
          <p:cNvSpPr/>
          <p:nvPr/>
        </p:nvSpPr>
        <p:spPr>
          <a:xfrm>
            <a:off x="8904018" y="2239091"/>
            <a:ext cx="360000" cy="360000"/>
          </a:xfrm>
          <a:prstGeom prst="rect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19272CA-668E-499E-A03A-5C586154A4D2}"/>
              </a:ext>
            </a:extLst>
          </p:cNvPr>
          <p:cNvSpPr/>
          <p:nvPr/>
        </p:nvSpPr>
        <p:spPr>
          <a:xfrm>
            <a:off x="8904018" y="2694473"/>
            <a:ext cx="360000" cy="360000"/>
          </a:xfrm>
          <a:prstGeom prst="rect">
            <a:avLst/>
          </a:prstGeom>
          <a:solidFill>
            <a:schemeClr val="accent5">
              <a:alpha val="7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49C0E03-95C9-4336-8F9F-7ECFBA3A96D4}"/>
              </a:ext>
            </a:extLst>
          </p:cNvPr>
          <p:cNvSpPr/>
          <p:nvPr/>
        </p:nvSpPr>
        <p:spPr>
          <a:xfrm>
            <a:off x="8904018" y="3149855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A9883D9-78DC-447A-BB14-D8123F677B67}"/>
              </a:ext>
            </a:extLst>
          </p:cNvPr>
          <p:cNvSpPr/>
          <p:nvPr/>
        </p:nvSpPr>
        <p:spPr>
          <a:xfrm>
            <a:off x="8904018" y="3605237"/>
            <a:ext cx="360000" cy="3600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048EFBB-7F48-4C48-B6E5-5485884C734D}"/>
              </a:ext>
            </a:extLst>
          </p:cNvPr>
          <p:cNvSpPr/>
          <p:nvPr/>
        </p:nvSpPr>
        <p:spPr>
          <a:xfrm>
            <a:off x="8904018" y="4060621"/>
            <a:ext cx="360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81FD2-5D50-4824-A196-4B60DFD99A03}"/>
              </a:ext>
            </a:extLst>
          </p:cNvPr>
          <p:cNvSpPr txBox="1"/>
          <p:nvPr/>
        </p:nvSpPr>
        <p:spPr>
          <a:xfrm>
            <a:off x="9329267" y="2265387"/>
            <a:ext cx="13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/>
              <a:t>gk_zone</a:t>
            </a:r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011EC7-CE7F-4D81-B961-F7A67709DE0F}"/>
              </a:ext>
            </a:extLst>
          </p:cNvPr>
          <p:cNvSpPr txBox="1"/>
          <p:nvPr/>
        </p:nvSpPr>
        <p:spPr>
          <a:xfrm>
            <a:off x="9329267" y="2721403"/>
            <a:ext cx="13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d1_zone</a:t>
            </a:r>
            <a:endParaRPr lang="ko-KR" altLang="en-US" sz="1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795523-94DB-4ECD-B388-816BAFE7CABA}"/>
              </a:ext>
            </a:extLst>
          </p:cNvPr>
          <p:cNvSpPr txBox="1"/>
          <p:nvPr/>
        </p:nvSpPr>
        <p:spPr>
          <a:xfrm>
            <a:off x="9329267" y="3171301"/>
            <a:ext cx="13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d2_zone</a:t>
            </a:r>
            <a:endParaRPr lang="ko-KR" alt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FDFC61-06F5-4E71-BCCB-FDCD11FECF23}"/>
              </a:ext>
            </a:extLst>
          </p:cNvPr>
          <p:cNvSpPr txBox="1"/>
          <p:nvPr/>
        </p:nvSpPr>
        <p:spPr>
          <a:xfrm>
            <a:off x="9329267" y="3621199"/>
            <a:ext cx="13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f1_zone</a:t>
            </a:r>
            <a:endParaRPr lang="ko-KR" altLang="en-US" sz="16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D351E8-B6B5-495B-A4DC-DBF7D5D14C87}"/>
              </a:ext>
            </a:extLst>
          </p:cNvPr>
          <p:cNvSpPr txBox="1"/>
          <p:nvPr/>
        </p:nvSpPr>
        <p:spPr>
          <a:xfrm>
            <a:off x="9329267" y="4085946"/>
            <a:ext cx="13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f2_zone</a:t>
            </a:r>
            <a:endParaRPr lang="ko-KR" altLang="en-US" sz="1600" b="1" dirty="0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7BE343E1-AEEB-4270-AE67-11BD495A5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gk_zone</a:t>
            </a:r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D5C0D99-1569-4E14-8EF9-98401851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22" y="414703"/>
            <a:ext cx="3278940" cy="162607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3FA948A-1BBB-4F4E-A9F4-D6115FC3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99" y="2107946"/>
            <a:ext cx="9752398" cy="26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556" y="2497976"/>
            <a:ext cx="19639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11500" b="1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0814" y="3194050"/>
            <a:ext cx="2201573" cy="469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20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5156" y="2497976"/>
            <a:ext cx="19639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11500" b="1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420414" y="3194050"/>
            <a:ext cx="2201573" cy="469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축구 로봇 제어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4756" y="2497976"/>
            <a:ext cx="19639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11500" b="1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4356" y="2497976"/>
            <a:ext cx="196399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b="1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sz="11500" b="1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180" y="627893"/>
            <a:ext cx="2105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014614" y="1243148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0228096-4040-4973-8E7F-217F60C8D6A4}"/>
              </a:ext>
            </a:extLst>
          </p:cNvPr>
          <p:cNvSpPr/>
          <p:nvPr/>
        </p:nvSpPr>
        <p:spPr>
          <a:xfrm>
            <a:off x="6459935" y="3194050"/>
            <a:ext cx="2421730" cy="469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예제 코드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5AC44D8-7740-4392-8425-A2BAD17DDF91}"/>
              </a:ext>
            </a:extLst>
          </p:cNvPr>
          <p:cNvSpPr/>
          <p:nvPr/>
        </p:nvSpPr>
        <p:spPr>
          <a:xfrm>
            <a:off x="9719614" y="3194050"/>
            <a:ext cx="2201573" cy="469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실습</a:t>
            </a:r>
          </a:p>
        </p:txBody>
      </p:sp>
    </p:spTree>
    <p:extLst>
      <p:ext uri="{BB962C8B-B14F-4D97-AF65-F5344CB8AC3E}">
        <p14:creationId xmlns:p14="http://schemas.microsoft.com/office/powerpoint/2010/main" val="172333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335299A-994D-41FD-B004-1C9D86A9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7" y="2107946"/>
            <a:ext cx="9752397" cy="4605113"/>
          </a:xfrm>
          <a:prstGeom prst="rect">
            <a:avLst/>
          </a:prstGeom>
        </p:spPr>
      </p:pic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CC39BB-813E-4A34-A460-2568FA28C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422" y="414703"/>
            <a:ext cx="3278940" cy="1626079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d1_zone</a:t>
            </a:r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86300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CC39BB-813E-4A34-A460-2568FA28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22" y="414703"/>
            <a:ext cx="3278940" cy="1626079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d2_zone</a:t>
            </a:r>
          </a:p>
          <a:p>
            <a:endParaRPr lang="en-US" altLang="ko-KR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B60F1DE-1384-4359-AAC9-07077233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97" y="2107946"/>
            <a:ext cx="9744040" cy="42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0C4A11-6FA2-4D7A-93B2-C689AD8B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7" y="2107945"/>
            <a:ext cx="9744040" cy="4587791"/>
          </a:xfrm>
          <a:prstGeom prst="rect">
            <a:avLst/>
          </a:prstGeom>
        </p:spPr>
      </p:pic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CC39BB-813E-4A34-A460-2568FA28C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422" y="414703"/>
            <a:ext cx="3278940" cy="1626079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f1_zone</a:t>
            </a:r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46060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CC39BB-813E-4A34-A460-2568FA28C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22" y="414703"/>
            <a:ext cx="3278940" cy="1626079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f2_zone</a:t>
            </a:r>
          </a:p>
          <a:p>
            <a:endParaRPr lang="en-US" altLang="ko-KR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77D6383-570B-4F00-9531-F7D44F19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696" y="2107945"/>
            <a:ext cx="9734679" cy="27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특별한 상황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골킥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8105ED-0490-4A53-99A3-537F0A49D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505"/>
          <a:stretch/>
        </p:blipFill>
        <p:spPr>
          <a:xfrm>
            <a:off x="1109662" y="2087589"/>
            <a:ext cx="9972675" cy="1621765"/>
          </a:xfrm>
          <a:prstGeom prst="rect">
            <a:avLst/>
          </a:prstGeom>
        </p:spPr>
      </p:pic>
      <p:sp>
        <p:nvSpPr>
          <p:cNvPr id="17" name="내용 개체 틀 3">
            <a:extLst>
              <a:ext uri="{FF2B5EF4-FFF2-40B4-BE49-F238E27FC236}">
                <a16:creationId xmlns:a16="http://schemas.microsoft.com/office/drawing/2014/main" id="{37CFE86A-1F90-41B0-8CF2-ADD610DD3BB3}"/>
              </a:ext>
            </a:extLst>
          </p:cNvPr>
          <p:cNvSpPr txBox="1">
            <a:spLocks/>
          </p:cNvSpPr>
          <p:nvPr/>
        </p:nvSpPr>
        <p:spPr>
          <a:xfrm>
            <a:off x="1207698" y="3822842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특별한 상황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코너킥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B756ED1-575B-43E2-AA80-A82CBCA4B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11" b="-206"/>
          <a:stretch/>
        </p:blipFill>
        <p:spPr>
          <a:xfrm>
            <a:off x="1109662" y="4165202"/>
            <a:ext cx="9972675" cy="1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7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예제 코드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예제코드</a:t>
            </a:r>
            <a:r>
              <a:rPr lang="en-US" altLang="ko-KR" sz="2400" b="1" dirty="0">
                <a:solidFill>
                  <a:srgbClr val="00002F"/>
                </a:solidFill>
              </a:rPr>
              <a:t>(</a:t>
            </a:r>
            <a:r>
              <a:rPr lang="ko-KR" altLang="en-US" sz="2400" b="1" dirty="0">
                <a:solidFill>
                  <a:srgbClr val="00002F"/>
                </a:solidFill>
              </a:rPr>
              <a:t>규칙기반 </a:t>
            </a:r>
            <a:r>
              <a:rPr lang="en-US" altLang="ko-KR" sz="2400" b="1" dirty="0">
                <a:solidFill>
                  <a:srgbClr val="00002F"/>
                </a:solidFill>
              </a:rPr>
              <a:t>C)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49EBF6A-0705-4A5A-BD57-48297C573DD6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4222728-1366-4199-B819-2B73DC6D3A97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285023A-3E9B-48EF-A2E6-2CAEE4032B4F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299477D8-1955-421A-A23F-420A62CFA473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122DD4A-C522-4977-87D9-D0B252EC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0"/>
          <a:stretch/>
        </p:blipFill>
        <p:spPr>
          <a:xfrm>
            <a:off x="4260277" y="1227743"/>
            <a:ext cx="455975" cy="575178"/>
          </a:xfrm>
          <a:prstGeom prst="rect">
            <a:avLst/>
          </a:prstGeom>
        </p:spPr>
      </p:pic>
      <p:sp>
        <p:nvSpPr>
          <p:cNvPr id="38" name="내용 개체 틀 3">
            <a:extLst>
              <a:ext uri="{FF2B5EF4-FFF2-40B4-BE49-F238E27FC236}">
                <a16:creationId xmlns:a16="http://schemas.microsoft.com/office/drawing/2014/main" id="{400CB398-98C0-49B1-B363-9998EDDA1E3B}"/>
              </a:ext>
            </a:extLst>
          </p:cNvPr>
          <p:cNvSpPr txBox="1">
            <a:spLocks/>
          </p:cNvSpPr>
          <p:nvPr/>
        </p:nvSpPr>
        <p:spPr>
          <a:xfrm>
            <a:off x="1207698" y="1745229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특별한 상황</a:t>
            </a:r>
            <a:r>
              <a:rPr lang="en-US" altLang="ko-KR" sz="1600" dirty="0"/>
              <a:t>(</a:t>
            </a:r>
            <a:r>
              <a:rPr lang="ko-KR" altLang="en-US" sz="1600" dirty="0"/>
              <a:t>킥오프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</p:txBody>
      </p:sp>
      <p:sp>
        <p:nvSpPr>
          <p:cNvPr id="17" name="내용 개체 틀 3">
            <a:extLst>
              <a:ext uri="{FF2B5EF4-FFF2-40B4-BE49-F238E27FC236}">
                <a16:creationId xmlns:a16="http://schemas.microsoft.com/office/drawing/2014/main" id="{37CFE86A-1F90-41B0-8CF2-ADD610DD3BB3}"/>
              </a:ext>
            </a:extLst>
          </p:cNvPr>
          <p:cNvSpPr txBox="1">
            <a:spLocks/>
          </p:cNvSpPr>
          <p:nvPr/>
        </p:nvSpPr>
        <p:spPr>
          <a:xfrm>
            <a:off x="1207698" y="3822842"/>
            <a:ext cx="9027781" cy="342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특별한 상황</a:t>
            </a:r>
            <a:r>
              <a:rPr lang="en-US" altLang="ko-KR" sz="1600" dirty="0"/>
              <a:t>(</a:t>
            </a:r>
            <a:r>
              <a:rPr lang="ko-KR" altLang="en-US" sz="1600" dirty="0" err="1"/>
              <a:t>페널티킥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4E5CDC5-4688-4594-B686-B7F74825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62" y="2087589"/>
            <a:ext cx="9972675" cy="16478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DEF296-889E-4D90-8E23-E9CF393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2" y="4165202"/>
            <a:ext cx="99726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6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3039" y="2400300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sz="4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13038" y="3169741"/>
            <a:ext cx="1965924" cy="47334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412FA-E13B-4819-8EDD-6F0EBD188C6C}"/>
              </a:ext>
            </a:extLst>
          </p:cNvPr>
          <p:cNvSpPr txBox="1"/>
          <p:nvPr/>
        </p:nvSpPr>
        <p:spPr>
          <a:xfrm>
            <a:off x="5842726" y="2400300"/>
            <a:ext cx="123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실습</a:t>
            </a:r>
          </a:p>
        </p:txBody>
      </p:sp>
    </p:spTree>
    <p:extLst>
      <p:ext uri="{BB962C8B-B14F-4D97-AF65-F5344CB8AC3E}">
        <p14:creationId xmlns:p14="http://schemas.microsoft.com/office/powerpoint/2010/main" val="110862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67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물리 시뮬레이터 </a:t>
            </a:r>
            <a:r>
              <a:rPr lang="en-US" altLang="ko-KR" sz="2400" b="1" dirty="0" err="1">
                <a:solidFill>
                  <a:srgbClr val="00002F"/>
                </a:solidFill>
              </a:rPr>
              <a:t>Webots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0773CABB-1B9B-4D57-BB5B-2CD1E94B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96" y="3095625"/>
            <a:ext cx="619125" cy="790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BE3B61-47AE-49D1-B29C-FAEFCE9C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94" y="3095625"/>
            <a:ext cx="600075" cy="666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468E3E-9FED-47DF-BB3A-5D4DE702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800" y="1833901"/>
            <a:ext cx="7123659" cy="38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67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물리 시뮬레이터 </a:t>
            </a:r>
            <a:r>
              <a:rPr lang="en-US" altLang="ko-KR" sz="2400" b="1" dirty="0" err="1">
                <a:solidFill>
                  <a:srgbClr val="00002F"/>
                </a:solidFill>
              </a:rPr>
              <a:t>Webots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7"/>
            <a:ext cx="9027781" cy="46273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Config.json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실행</a:t>
            </a:r>
            <a:r>
              <a:rPr lang="en-US" altLang="ko-KR" sz="1600" dirty="0"/>
              <a:t>,</a:t>
            </a:r>
            <a:r>
              <a:rPr lang="ko-KR" altLang="en-US" sz="1600" dirty="0"/>
              <a:t> 정지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로봇</a:t>
            </a:r>
            <a:r>
              <a:rPr lang="en-US" altLang="ko-KR" sz="1600" dirty="0"/>
              <a:t>, </a:t>
            </a:r>
            <a:r>
              <a:rPr lang="ko-KR" altLang="en-US" sz="1600" dirty="0"/>
              <a:t>공 이동 </a:t>
            </a:r>
            <a:r>
              <a:rPr lang="en-US" altLang="ko-KR" sz="1600" dirty="0"/>
              <a:t>(</a:t>
            </a:r>
            <a:r>
              <a:rPr lang="ko-KR" altLang="en-US" sz="1600" dirty="0"/>
              <a:t>실행 후 공 떨림 멈춘 뒤</a:t>
            </a:r>
            <a:r>
              <a:rPr lang="en-US" altLang="ko-KR" sz="1600" dirty="0"/>
              <a:t>, shift</a:t>
            </a:r>
            <a:r>
              <a:rPr lang="ko-KR" altLang="en-US" sz="1600" dirty="0"/>
              <a:t> 드래그</a:t>
            </a:r>
            <a:r>
              <a:rPr lang="en-US" altLang="ko-KR" sz="1600" dirty="0"/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BC476B8-D6A0-4E63-BC0E-5E7AB2D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90"/>
          <a:stretch/>
        </p:blipFill>
        <p:spPr>
          <a:xfrm>
            <a:off x="6870873" y="1832673"/>
            <a:ext cx="5321127" cy="26724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2E0126B-28AB-45DA-9E37-23974439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967" y="3429000"/>
            <a:ext cx="4371975" cy="685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B157662-3786-449D-935E-B3FA5931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67" y="4924386"/>
            <a:ext cx="1867784" cy="1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players.py: </a:t>
            </a:r>
            <a:r>
              <a:rPr lang="ko-KR" altLang="en-US" sz="1600" dirty="0"/>
              <a:t>상황에 따라 </a:t>
            </a:r>
            <a:r>
              <a:rPr lang="en-US" altLang="ko-KR" sz="1600" dirty="0"/>
              <a:t>5</a:t>
            </a:r>
            <a:r>
              <a:rPr lang="ko-KR" altLang="en-US" sz="1600" dirty="0"/>
              <a:t>개의 로봇의 제어신호를 결정하는 파일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054322D-71F3-4965-80E9-4800C2EE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06500"/>
            <a:ext cx="6553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493" y="2400300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4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501492" y="3169741"/>
            <a:ext cx="3189016" cy="47334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B8ED5-C25D-40D8-A2CC-FDBC2D71A8D2}"/>
              </a:ext>
            </a:extLst>
          </p:cNvPr>
          <p:cNvSpPr txBox="1"/>
          <p:nvPr/>
        </p:nvSpPr>
        <p:spPr>
          <a:xfrm>
            <a:off x="5231180" y="2400300"/>
            <a:ext cx="2459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Soccer?</a:t>
            </a:r>
            <a:endParaRPr lang="ko-KR" altLang="en-US" sz="4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9292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helper.printConsole</a:t>
            </a:r>
            <a:r>
              <a:rPr lang="en-US" altLang="ko-KR" sz="1600" dirty="0"/>
              <a:t>: </a:t>
            </a:r>
            <a:r>
              <a:rPr lang="en-US" altLang="ko-KR" sz="1600" dirty="0" err="1"/>
              <a:t>webots</a:t>
            </a:r>
            <a:r>
              <a:rPr lang="ko-KR" altLang="en-US" sz="1600" dirty="0"/>
              <a:t>의 콘솔에 출력</a:t>
            </a:r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B8625C-6467-4209-860D-BDE1144A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419311"/>
            <a:ext cx="5857875" cy="6381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8C932E-2C91-4F74-A3FF-A6A617A1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4112895"/>
            <a:ext cx="58578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기본동작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6859FDF6-2DEA-4989-8F61-0C1A5B91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52" y="2182583"/>
            <a:ext cx="3057525" cy="990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8BB0F45-6DBE-4066-A9BD-1D11D60C0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06" y="2182583"/>
            <a:ext cx="3057525" cy="990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4532158-EE42-471E-9AA8-C7ECD5413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560" y="2182583"/>
            <a:ext cx="3057525" cy="990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FC128DB-A6F1-4694-A8B3-D536F6027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097" y="4253258"/>
            <a:ext cx="3057525" cy="990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99C88B6-81D6-40F7-AEBC-8D150B701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651" y="4253258"/>
            <a:ext cx="3057525" cy="990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748A6-EB7C-45EB-A840-D4301E9984E8}"/>
              </a:ext>
            </a:extLst>
          </p:cNvPr>
          <p:cNvSpPr txBox="1"/>
          <p:nvPr/>
        </p:nvSpPr>
        <p:spPr>
          <a:xfrm>
            <a:off x="2147157" y="3173183"/>
            <a:ext cx="137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이동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(-2.5~2.5)</a:t>
            </a:r>
            <a:endParaRPr lang="ko-KR" alt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CFF0D-CCEF-4C6E-97ED-F609CC9346C6}"/>
              </a:ext>
            </a:extLst>
          </p:cNvPr>
          <p:cNvSpPr txBox="1"/>
          <p:nvPr/>
        </p:nvSpPr>
        <p:spPr>
          <a:xfrm>
            <a:off x="5528711" y="3173183"/>
            <a:ext cx="137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땅볼 킥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(0~10)</a:t>
            </a:r>
            <a:endParaRPr lang="ko-KR" altLang="en-US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9027ED-D2AF-4CD0-8EFF-9EE24C69DFBC}"/>
              </a:ext>
            </a:extLst>
          </p:cNvPr>
          <p:cNvSpPr txBox="1"/>
          <p:nvPr/>
        </p:nvSpPr>
        <p:spPr>
          <a:xfrm>
            <a:off x="8910265" y="3173183"/>
            <a:ext cx="137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/>
              <a:t>공중볼</a:t>
            </a:r>
            <a:r>
              <a:rPr lang="ko-KR" altLang="en-US" sz="1600" b="1" dirty="0"/>
              <a:t> 킥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(0~10)</a:t>
            </a:r>
            <a:endParaRPr lang="ko-KR" altLang="en-US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00374-648A-4115-B555-FCB3A75E5D8D}"/>
              </a:ext>
            </a:extLst>
          </p:cNvPr>
          <p:cNvSpPr txBox="1"/>
          <p:nvPr/>
        </p:nvSpPr>
        <p:spPr>
          <a:xfrm>
            <a:off x="3794802" y="5243858"/>
            <a:ext cx="137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점프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(0~10)</a:t>
            </a:r>
            <a:endParaRPr lang="ko-KR" alt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4EC1A3-F148-43BC-BD28-23374690E823}"/>
              </a:ext>
            </a:extLst>
          </p:cNvPr>
          <p:cNvSpPr txBox="1"/>
          <p:nvPr/>
        </p:nvSpPr>
        <p:spPr>
          <a:xfrm>
            <a:off x="7176356" y="5243858"/>
            <a:ext cx="137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드리블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(0,1)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097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4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go_to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go_to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로봇을 </a:t>
            </a:r>
            <a:r>
              <a:rPr lang="en-US" altLang="ko-KR" sz="1600" dirty="0"/>
              <a:t>(x, y)</a:t>
            </a:r>
            <a:r>
              <a:rPr lang="ko-KR" altLang="en-US" sz="1600" dirty="0"/>
              <a:t>로 이동시키는 바퀴 속도 값 반환</a:t>
            </a:r>
            <a:endParaRPr lang="en-US" altLang="ko-KR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DF05A18-DA64-4C7F-AC46-F5CC4638F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45164"/>
            <a:ext cx="6553200" cy="12858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D739D89-A84B-4780-9F9C-F80F7E49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35574"/>
            <a:ext cx="6553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68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turn_to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turn_to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로봇이 </a:t>
            </a:r>
            <a:r>
              <a:rPr lang="en-US" altLang="ko-KR" sz="1600" dirty="0"/>
              <a:t>(x, y)</a:t>
            </a:r>
            <a:r>
              <a:rPr lang="ko-KR" altLang="en-US" sz="1600" dirty="0"/>
              <a:t>를 </a:t>
            </a:r>
            <a:r>
              <a:rPr lang="ko-KR" altLang="en-US" sz="1600" dirty="0" err="1"/>
              <a:t>바라보도록하는</a:t>
            </a:r>
            <a:r>
              <a:rPr lang="ko-KR" altLang="en-US" sz="1600" dirty="0"/>
              <a:t> 바퀴 속도 값 반환</a:t>
            </a:r>
            <a:endParaRPr lang="en-US" altLang="ko-KR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37B5B99-7179-4394-AD62-03DFDC872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86062"/>
            <a:ext cx="6553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3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71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pass_to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pass_to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로봇이 공을 가지고 있을 때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	   (x, y)</a:t>
            </a:r>
            <a:r>
              <a:rPr lang="ko-KR" altLang="en-US" sz="1600" dirty="0"/>
              <a:t>로 공을 차도록 하는 바퀴 속도 및 킥 각도</a:t>
            </a:r>
            <a:r>
              <a:rPr lang="en-US" altLang="ko-KR" sz="1600" dirty="0"/>
              <a:t>,</a:t>
            </a:r>
            <a:r>
              <a:rPr lang="ko-KR" altLang="en-US" sz="1600" dirty="0"/>
              <a:t> 속도 값 반환</a:t>
            </a:r>
            <a:endParaRPr lang="en-US" altLang="ko-KR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C85690-7444-43F4-8765-39F263CB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643187"/>
            <a:ext cx="65532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0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90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shoot_to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shoot_to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로봇이 공을 가지고 있을 때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	   (x, y, z)</a:t>
            </a:r>
            <a:r>
              <a:rPr lang="ko-KR" altLang="en-US" sz="1600" dirty="0"/>
              <a:t>로 공을 차도록 하는 바퀴 속도 및 킥 각도</a:t>
            </a:r>
            <a:r>
              <a:rPr lang="en-US" altLang="ko-KR" sz="1600" dirty="0"/>
              <a:t>,</a:t>
            </a:r>
            <a:r>
              <a:rPr lang="ko-KR" altLang="en-US" sz="1600" dirty="0"/>
              <a:t> 속도 값 반환</a:t>
            </a:r>
            <a:endParaRPr lang="en-US" altLang="ko-KR" sz="16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BC85690-7444-43F4-8765-39F263CB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57856"/>
            <a:ext cx="6553200" cy="18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7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E0C97F-9FF2-4596-9F65-7278D88A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836588"/>
            <a:ext cx="6553200" cy="2200275"/>
          </a:xfrm>
          <a:prstGeom prst="rect">
            <a:avLst/>
          </a:prstGeom>
        </p:spPr>
      </p:pic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282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cross_to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cross_to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로봇이 공을 가지고 있을 때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	   (x, y, z)</a:t>
            </a:r>
            <a:r>
              <a:rPr lang="ko-KR" altLang="en-US" sz="1600" dirty="0"/>
              <a:t>로 공을 차도록 하는 바퀴 속도 및 킥 각도</a:t>
            </a:r>
            <a:r>
              <a:rPr lang="en-US" altLang="ko-KR" sz="1600" dirty="0"/>
              <a:t>,</a:t>
            </a:r>
            <a:r>
              <a:rPr lang="ko-KR" altLang="en-US" sz="1600" dirty="0"/>
              <a:t> 속도 값 반환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	   </a:t>
            </a:r>
            <a:r>
              <a:rPr lang="ko-KR" altLang="en-US" sz="1600" dirty="0"/>
              <a:t>목표지점으로 공을 찰 수 없을 때 </a:t>
            </a:r>
            <a:r>
              <a:rPr lang="en-US" altLang="ko-KR" sz="1600" dirty="0"/>
              <a:t>None </a:t>
            </a:r>
            <a:r>
              <a:rPr lang="ko-KR" altLang="en-US" sz="1600" dirty="0"/>
              <a:t>반환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53249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31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</a:t>
            </a:r>
            <a:r>
              <a:rPr lang="en-US" altLang="ko-KR" sz="2400" b="1" dirty="0" err="1">
                <a:solidFill>
                  <a:srgbClr val="00002F"/>
                </a:solidFill>
              </a:rPr>
              <a:t>defend_ball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/>
              <a:t>defend_ball</a:t>
            </a:r>
            <a:r>
              <a:rPr lang="en-US" altLang="ko-KR" sz="1600" dirty="0"/>
              <a:t>: index </a:t>
            </a:r>
            <a:r>
              <a:rPr lang="ko-KR" altLang="en-US" sz="1600" dirty="0"/>
              <a:t>로봇이 공을 막도록 하는 점프 속도 값 반환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	        </a:t>
            </a:r>
            <a:r>
              <a:rPr lang="ko-KR" altLang="en-US" sz="1600" dirty="0"/>
              <a:t>공이 충분히 가까이 오지 않는 경우 </a:t>
            </a:r>
            <a:r>
              <a:rPr lang="en-US" altLang="ko-KR" sz="1600" dirty="0"/>
              <a:t>None</a:t>
            </a:r>
            <a:r>
              <a:rPr lang="ko-KR" altLang="en-US" sz="1600" dirty="0"/>
              <a:t>을 반환</a:t>
            </a:r>
            <a:endParaRPr lang="en-US" altLang="ko-KR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96B98B8-F325-4734-95B2-4B189D54D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68076"/>
            <a:ext cx="6553199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3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92845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002F"/>
                </a:solidFill>
                <a:latin typeface="맑은 고딕" panose="020B0503020000020004" pitchFamily="50" charset="-127"/>
              </a:rPr>
              <a:t>실습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예제 코드 특별한 상황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7BF3870-8943-43DC-A7CE-D8637FB89701}"/>
              </a:ext>
            </a:extLst>
          </p:cNvPr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D0CE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3CB2993-BB07-4DF2-A9A0-9CCC137AC179}"/>
              </a:ext>
            </a:extLst>
          </p:cNvPr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9B28410-5724-42B3-9443-61ACDCFBCAF7}"/>
              </a:ext>
            </a:extLst>
          </p:cNvPr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43E94C37-39A8-4640-B1BD-67900BF1AFA8}"/>
              </a:ext>
            </a:extLst>
          </p:cNvPr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277846C4-E3B6-48FC-A42B-55BC5E58DD4D}"/>
              </a:ext>
            </a:extLst>
          </p:cNvPr>
          <p:cNvSpPr txBox="1">
            <a:spLocks/>
          </p:cNvSpPr>
          <p:nvPr/>
        </p:nvSpPr>
        <p:spPr>
          <a:xfrm>
            <a:off x="1403111" y="1928708"/>
            <a:ext cx="9027781" cy="4004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특별한 상황을 위한 </a:t>
            </a:r>
            <a:r>
              <a:rPr lang="en-US" altLang="ko-KR" sz="1600" dirty="0"/>
              <a:t>trigger</a:t>
            </a:r>
            <a:r>
              <a:rPr lang="ko-KR" altLang="en-US" sz="1600" dirty="0"/>
              <a:t>와 </a:t>
            </a:r>
            <a:r>
              <a:rPr lang="en-US" altLang="ko-KR" sz="1600" dirty="0"/>
              <a:t>time</a:t>
            </a:r>
            <a:r>
              <a:rPr lang="ko-KR" altLang="en-US" sz="1600" dirty="0"/>
              <a:t>을 이용한 매크로</a:t>
            </a:r>
            <a:endParaRPr lang="en-US" altLang="ko-KR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0A737E3-BAA9-472A-AE01-F9E363CD2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38" y="2568076"/>
            <a:ext cx="3960000" cy="8450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D27F959-4415-4765-B4B9-B6DFDCF5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38" y="3468466"/>
            <a:ext cx="3960000" cy="17563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03F4A4-5B41-43A1-A36A-F83116B1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56" y="3468467"/>
            <a:ext cx="4966808" cy="207556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9AD4654-FCDD-4EA7-8991-ADEF5F28F313}"/>
              </a:ext>
            </a:extLst>
          </p:cNvPr>
          <p:cNvSpPr/>
          <p:nvPr/>
        </p:nvSpPr>
        <p:spPr>
          <a:xfrm>
            <a:off x="7231309" y="4212632"/>
            <a:ext cx="1342239" cy="587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8D0BC27-4124-47E1-BFA0-CA10B9A7BEE3}"/>
              </a:ext>
            </a:extLst>
          </p:cNvPr>
          <p:cNvSpPr/>
          <p:nvPr/>
        </p:nvSpPr>
        <p:spPr>
          <a:xfrm>
            <a:off x="6870321" y="4112895"/>
            <a:ext cx="241270" cy="182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473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856" y="2668486"/>
            <a:ext cx="6354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Make Your Algorithm</a:t>
            </a:r>
            <a:endParaRPr lang="ko-KR" altLang="en-US" sz="5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30517" y="3591816"/>
            <a:ext cx="6140036" cy="39119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69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58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002F"/>
                </a:solidFill>
              </a:rPr>
              <a:t>AI Soccer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F8862DBF-40BE-416D-9581-0E3261DB0577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84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01A819B0-22D4-435D-B381-84F91365583B}"/>
              </a:ext>
            </a:extLst>
          </p:cNvPr>
          <p:cNvSpPr txBox="1">
            <a:spLocks/>
          </p:cNvSpPr>
          <p:nvPr/>
        </p:nvSpPr>
        <p:spPr>
          <a:xfrm>
            <a:off x="1830678" y="5270483"/>
            <a:ext cx="9027781" cy="1407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AI </a:t>
            </a:r>
            <a:r>
              <a:rPr lang="ko-KR" altLang="en-US" sz="1600" dirty="0"/>
              <a:t>기술이 적용되는 </a:t>
            </a:r>
            <a:r>
              <a:rPr lang="en-US" altLang="ko-KR" sz="1600" dirty="0"/>
              <a:t>5</a:t>
            </a:r>
            <a:r>
              <a:rPr lang="ko-KR" altLang="en-US" sz="1600" dirty="0"/>
              <a:t>대</a:t>
            </a:r>
            <a:r>
              <a:rPr lang="en-US" altLang="ko-KR" sz="1600" dirty="0"/>
              <a:t>5 </a:t>
            </a:r>
            <a:r>
              <a:rPr lang="ko-KR" altLang="en-US" sz="1600" dirty="0"/>
              <a:t>축구</a:t>
            </a:r>
            <a:r>
              <a:rPr lang="en-US" altLang="ko-KR" sz="1600" dirty="0"/>
              <a:t> </a:t>
            </a:r>
            <a:r>
              <a:rPr lang="ko-KR" altLang="en-US" sz="1600" dirty="0"/>
              <a:t>게임</a:t>
            </a:r>
            <a:endParaRPr lang="en-US" altLang="ko-KR" sz="1600" dirty="0"/>
          </a:p>
          <a:p>
            <a:r>
              <a:rPr lang="ko-KR" altLang="en-US" sz="1600" dirty="0"/>
              <a:t>각 팀이 </a:t>
            </a:r>
            <a:r>
              <a:rPr lang="en-US" altLang="ko-KR" sz="1600" dirty="0"/>
              <a:t>5</a:t>
            </a:r>
            <a:r>
              <a:rPr lang="ko-KR" altLang="en-US" sz="1600" dirty="0"/>
              <a:t>개의 로봇을 제어하여 상대팀을 이기는 알고리즘을 개발</a:t>
            </a:r>
            <a:endParaRPr lang="en-US" altLang="ko-KR" sz="1600" dirty="0"/>
          </a:p>
          <a:p>
            <a:r>
              <a:rPr lang="ko-KR" altLang="en-US" sz="1600" dirty="0"/>
              <a:t>로봇과 공의 좌표를 기반으로 각 로봇의 바퀴</a:t>
            </a:r>
            <a:r>
              <a:rPr lang="en-US" altLang="ko-KR" sz="1600" dirty="0"/>
              <a:t>, </a:t>
            </a:r>
            <a:r>
              <a:rPr lang="ko-KR" altLang="en-US" sz="1600" dirty="0"/>
              <a:t>킥</a:t>
            </a:r>
            <a:r>
              <a:rPr lang="en-US" altLang="ko-KR" sz="1600" dirty="0"/>
              <a:t>, </a:t>
            </a:r>
            <a:r>
              <a:rPr lang="ko-KR" altLang="en-US" sz="1600" dirty="0"/>
              <a:t>점프 속도를 조절 하여 로봇을 제어</a:t>
            </a:r>
            <a:endParaRPr lang="en-US" altLang="ko-KR" sz="1600" dirty="0"/>
          </a:p>
          <a:p>
            <a:r>
              <a:rPr lang="ko-KR" altLang="en-US" sz="1600" dirty="0"/>
              <a:t>물리 시뮬레이터</a:t>
            </a:r>
            <a:r>
              <a:rPr lang="en-US" altLang="ko-KR" sz="1600" dirty="0"/>
              <a:t>(</a:t>
            </a:r>
            <a:r>
              <a:rPr lang="en-US" altLang="ko-KR" sz="1600" dirty="0" err="1"/>
              <a:t>webots</a:t>
            </a:r>
            <a:r>
              <a:rPr lang="en-US" altLang="ko-KR" sz="1600" dirty="0"/>
              <a:t>)</a:t>
            </a:r>
            <a:r>
              <a:rPr lang="ko-KR" altLang="en-US" sz="1600" dirty="0"/>
              <a:t>에서 실행</a:t>
            </a:r>
            <a:endParaRPr lang="en-US" altLang="ko-KR" sz="16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3D73726-7B1C-4A39-8503-78F2405F6AC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6601" r="-1" b="10800"/>
          <a:stretch/>
        </p:blipFill>
        <p:spPr>
          <a:xfrm>
            <a:off x="1692803" y="1928355"/>
            <a:ext cx="4222098" cy="252897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31BD0FF-C092-4AD9-B767-4E776B4A6A0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29700" r="39125" b="33905"/>
          <a:stretch/>
        </p:blipFill>
        <p:spPr bwMode="auto">
          <a:xfrm>
            <a:off x="6277101" y="1928355"/>
            <a:ext cx="4310749" cy="2532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724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D0157C7-2006-48FB-ABF0-AFBEA9E23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1115565"/>
            <a:ext cx="8509187" cy="462686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3F5E1B-9662-4B57-9CD1-F5BF1ECB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275" y="2352676"/>
            <a:ext cx="3430555" cy="26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2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DB6DEC1-B9AA-44F4-861B-CD20C68B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47" y="1012214"/>
            <a:ext cx="9746754" cy="48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5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7B51D45-B855-4BEA-AAF2-09E74A9E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34" y="1208926"/>
            <a:ext cx="9562932" cy="44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DE6BE930-D017-4ABA-915F-FAFF742D10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63" y="2020232"/>
            <a:ext cx="4221620" cy="2373698"/>
          </a:xfrm>
          <a:prstGeom prst="rect">
            <a:avLst/>
          </a:prstGeom>
        </p:spPr>
      </p:pic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58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346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새로운 유형의 </a:t>
            </a:r>
            <a:r>
              <a:rPr lang="en-US" altLang="ko-KR" sz="2400" b="1" dirty="0">
                <a:solidFill>
                  <a:srgbClr val="00002F"/>
                </a:solidFill>
              </a:rPr>
              <a:t>e-sports</a:t>
            </a:r>
            <a:endParaRPr lang="ko-KR" altLang="en-US" sz="2400" b="1" dirty="0">
              <a:solidFill>
                <a:srgbClr val="00002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BF5497DF-AB0A-4489-B4DA-98FF2A88E08A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843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내용 개체 틀 3">
            <a:extLst>
              <a:ext uri="{FF2B5EF4-FFF2-40B4-BE49-F238E27FC236}">
                <a16:creationId xmlns:a16="http://schemas.microsoft.com/office/drawing/2014/main" id="{C210B0E2-CD5D-4F2C-BFD3-7AC508BD9C88}"/>
              </a:ext>
            </a:extLst>
          </p:cNvPr>
          <p:cNvSpPr txBox="1">
            <a:spLocks/>
          </p:cNvSpPr>
          <p:nvPr/>
        </p:nvSpPr>
        <p:spPr>
          <a:xfrm>
            <a:off x="1651822" y="5270483"/>
            <a:ext cx="4086247" cy="12224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컴퓨터의 </a:t>
            </a:r>
            <a:r>
              <a:rPr lang="en-US" altLang="ko-KR" sz="1600" dirty="0"/>
              <a:t>AI</a:t>
            </a:r>
            <a:r>
              <a:rPr lang="ko-KR" altLang="en-US" sz="1600" dirty="0"/>
              <a:t>기능 </a:t>
            </a:r>
            <a:r>
              <a:rPr lang="en-US" altLang="ko-KR" sz="1600" dirty="0"/>
              <a:t>vs. </a:t>
            </a:r>
            <a:r>
              <a:rPr lang="ko-KR" altLang="en-US" sz="1600" dirty="0"/>
              <a:t>플레이어</a:t>
            </a:r>
            <a:r>
              <a:rPr lang="en-US" altLang="ko-KR" sz="1600" dirty="0"/>
              <a:t>(player)</a:t>
            </a:r>
          </a:p>
          <a:p>
            <a:r>
              <a:rPr lang="ko-KR" altLang="en-US" sz="1600" dirty="0"/>
              <a:t>플레이어는 </a:t>
            </a:r>
            <a:r>
              <a:rPr lang="en-US" altLang="ko-KR" sz="1600" dirty="0"/>
              <a:t>AI </a:t>
            </a:r>
            <a:r>
              <a:rPr lang="ko-KR" altLang="en-US" sz="1600" dirty="0"/>
              <a:t>프로그래밍과 관련 없음</a:t>
            </a:r>
            <a:endParaRPr lang="ko-KR" altLang="en-US" sz="24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6FEF242-1B31-439F-97B7-1D5E916BE4DC}"/>
              </a:ext>
            </a:extLst>
          </p:cNvPr>
          <p:cNvSpPr/>
          <p:nvPr/>
        </p:nvSpPr>
        <p:spPr>
          <a:xfrm>
            <a:off x="2864521" y="4587920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기존 게임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F84695B-CC53-40E3-B577-3002094F5A0E}"/>
              </a:ext>
            </a:extLst>
          </p:cNvPr>
          <p:cNvSpPr/>
          <p:nvPr/>
        </p:nvSpPr>
        <p:spPr>
          <a:xfrm>
            <a:off x="8231416" y="4587920"/>
            <a:ext cx="1277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rgbClr val="00002F"/>
                </a:solidFill>
              </a:rPr>
              <a:t>AI Soccer</a:t>
            </a:r>
            <a:endParaRPr lang="ko-KR" altLang="en-US" sz="2000" dirty="0">
              <a:solidFill>
                <a:srgbClr val="00002F"/>
              </a:solidFill>
            </a:endParaRPr>
          </a:p>
        </p:txBody>
      </p:sp>
      <p:sp>
        <p:nvSpPr>
          <p:cNvPr id="37" name="내용 개체 틀 3">
            <a:extLst>
              <a:ext uri="{FF2B5EF4-FFF2-40B4-BE49-F238E27FC236}">
                <a16:creationId xmlns:a16="http://schemas.microsoft.com/office/drawing/2014/main" id="{AF2A8FAC-2395-4996-8637-7B3036F91C37}"/>
              </a:ext>
            </a:extLst>
          </p:cNvPr>
          <p:cNvSpPr txBox="1">
            <a:spLocks/>
          </p:cNvSpPr>
          <p:nvPr/>
        </p:nvSpPr>
        <p:spPr>
          <a:xfrm>
            <a:off x="6667453" y="5270482"/>
            <a:ext cx="4015012" cy="1222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플레이어 </a:t>
            </a:r>
            <a:r>
              <a:rPr lang="en-US" altLang="ko-KR" sz="1600" dirty="0"/>
              <a:t>vs.</a:t>
            </a:r>
            <a:r>
              <a:rPr lang="ko-KR" altLang="en-US" sz="1600" dirty="0"/>
              <a:t> 플레이어</a:t>
            </a:r>
            <a:endParaRPr lang="en-US" altLang="ko-KR" sz="1600" dirty="0"/>
          </a:p>
          <a:p>
            <a:r>
              <a:rPr lang="ko-KR" altLang="en-US" sz="1600" dirty="0"/>
              <a:t>직접 본인의 전략을 프로그래밍</a:t>
            </a:r>
            <a:endParaRPr lang="en-US" altLang="ko-KR" sz="1600" dirty="0"/>
          </a:p>
          <a:p>
            <a:pPr latinLnBrk="0"/>
            <a:r>
              <a:rPr lang="ko-KR" altLang="en-US" sz="1600" dirty="0"/>
              <a:t>게임전략을 프로그래밍하면서</a:t>
            </a:r>
            <a:endParaRPr lang="en-US" altLang="ko-KR" sz="1600" dirty="0"/>
          </a:p>
          <a:p>
            <a:pPr marL="0" indent="0" latinLnBrk="0">
              <a:buNone/>
            </a:pPr>
            <a:r>
              <a:rPr lang="en-US" altLang="ko-KR" sz="1600" dirty="0"/>
              <a:t>     AI </a:t>
            </a:r>
            <a:r>
              <a:rPr lang="ko-KR" altLang="en-US" sz="1600" dirty="0"/>
              <a:t>기술을 배울 수 있음</a:t>
            </a:r>
            <a:endParaRPr lang="en-US" altLang="ko-KR" sz="1600" dirty="0"/>
          </a:p>
          <a:p>
            <a:pPr latinLnBrk="0"/>
            <a:endParaRPr lang="en-US" altLang="ko-KR" sz="1600" dirty="0"/>
          </a:p>
          <a:p>
            <a:pPr latinLnBrk="0"/>
            <a:endParaRPr lang="ko-KR" altLang="en-US" sz="1600" dirty="0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EC3E0BA4-651F-43B3-AAB9-F42A686445BF}"/>
              </a:ext>
            </a:extLst>
          </p:cNvPr>
          <p:cNvSpPr txBox="1"/>
          <p:nvPr/>
        </p:nvSpPr>
        <p:spPr>
          <a:xfrm>
            <a:off x="5819835" y="3126733"/>
            <a:ext cx="5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rgbClr val="8DBA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VS.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93E81EB-A0F0-48BE-9E46-B0635C164AC1}"/>
              </a:ext>
            </a:extLst>
          </p:cNvPr>
          <p:cNvGrpSpPr/>
          <p:nvPr/>
        </p:nvGrpSpPr>
        <p:grpSpPr>
          <a:xfrm>
            <a:off x="2056486" y="2020232"/>
            <a:ext cx="3186634" cy="2382124"/>
            <a:chOff x="1974535" y="1909273"/>
            <a:chExt cx="2845456" cy="2152904"/>
          </a:xfrm>
        </p:grpSpPr>
        <p:pic>
          <p:nvPicPr>
            <p:cNvPr id="41" name="Picture 8" descr="하스스톤에 대한 이미지 검색결과">
              <a:extLst>
                <a:ext uri="{FF2B5EF4-FFF2-40B4-BE49-F238E27FC236}">
                  <a16:creationId xmlns:a16="http://schemas.microsoft.com/office/drawing/2014/main" id="{52746C79-6A8E-4225-8C49-C74029372F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r="19142"/>
            <a:stretch/>
          </p:blipFill>
          <p:spPr bwMode="auto">
            <a:xfrm>
              <a:off x="3763045" y="3050953"/>
              <a:ext cx="1056946" cy="10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크로스파이어에 대한 이미지 검색결과">
              <a:extLst>
                <a:ext uri="{FF2B5EF4-FFF2-40B4-BE49-F238E27FC236}">
                  <a16:creationId xmlns:a16="http://schemas.microsoft.com/office/drawing/2014/main" id="{85268697-FF8A-4D09-9848-7CBCCDBFF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526" y="1909273"/>
              <a:ext cx="2049465" cy="11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도타2에 대한 이미지 검색결과">
              <a:extLst>
                <a:ext uri="{FF2B5EF4-FFF2-40B4-BE49-F238E27FC236}">
                  <a16:creationId xmlns:a16="http://schemas.microsoft.com/office/drawing/2014/main" id="{5562EABB-0089-4C9F-94B5-E5FBCF4CB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535" y="3050953"/>
              <a:ext cx="1799738" cy="101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클래시로얄에 대한 이미지 검색결과">
              <a:extLst>
                <a:ext uri="{FF2B5EF4-FFF2-40B4-BE49-F238E27FC236}">
                  <a16:creationId xmlns:a16="http://schemas.microsoft.com/office/drawing/2014/main" id="{D61A7246-6DBE-4722-B527-164CA12E1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535" y="1909273"/>
              <a:ext cx="799894" cy="142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4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58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401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srgbClr val="00002F"/>
                </a:solidFill>
              </a:rPr>
              <a:t>AI</a:t>
            </a:r>
            <a:r>
              <a:rPr lang="ko-KR" altLang="en-US" sz="2400" b="1" dirty="0">
                <a:solidFill>
                  <a:srgbClr val="00002F"/>
                </a:solidFill>
              </a:rPr>
              <a:t>를</a:t>
            </a:r>
            <a:r>
              <a:rPr lang="en-US" altLang="ko-KR" sz="2400" b="1" dirty="0">
                <a:solidFill>
                  <a:srgbClr val="00002F"/>
                </a:solidFill>
              </a:rPr>
              <a:t> </a:t>
            </a:r>
            <a:r>
              <a:rPr lang="ko-KR" altLang="en-US" sz="2400" b="1" dirty="0">
                <a:solidFill>
                  <a:srgbClr val="00002F"/>
                </a:solidFill>
              </a:rPr>
              <a:t>구현하는 두 가지 방법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D829C619-DE35-4DE3-B627-8E7AF173B5B9}"/>
              </a:ext>
            </a:extLst>
          </p:cNvPr>
          <p:cNvSpPr/>
          <p:nvPr/>
        </p:nvSpPr>
        <p:spPr>
          <a:xfrm>
            <a:off x="1617452" y="2227580"/>
            <a:ext cx="4173748" cy="3166542"/>
          </a:xfrm>
          <a:prstGeom prst="roundRect">
            <a:avLst>
              <a:gd name="adj" fmla="val 4101"/>
            </a:avLst>
          </a:prstGeom>
          <a:noFill/>
          <a:ln w="38100"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69D49D98-374D-4573-B4C1-FB84740F51D3}"/>
              </a:ext>
            </a:extLst>
          </p:cNvPr>
          <p:cNvSpPr/>
          <p:nvPr/>
        </p:nvSpPr>
        <p:spPr>
          <a:xfrm>
            <a:off x="1891577" y="2012839"/>
            <a:ext cx="2263352" cy="429480"/>
          </a:xfrm>
          <a:prstGeom prst="roundRect">
            <a:avLst/>
          </a:prstGeom>
          <a:solidFill>
            <a:srgbClr val="8DBABD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규칙 기반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1D3678E2-C8FA-4850-897B-6E6125E56CE9}"/>
              </a:ext>
            </a:extLst>
          </p:cNvPr>
          <p:cNvSpPr/>
          <p:nvPr/>
        </p:nvSpPr>
        <p:spPr>
          <a:xfrm>
            <a:off x="6400800" y="2227580"/>
            <a:ext cx="4173748" cy="3166542"/>
          </a:xfrm>
          <a:prstGeom prst="roundRect">
            <a:avLst>
              <a:gd name="adj" fmla="val 4101"/>
            </a:avLst>
          </a:prstGeom>
          <a:noFill/>
          <a:ln w="38100"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F54CCFD8-DCEC-4E49-8469-86A116D92849}"/>
              </a:ext>
            </a:extLst>
          </p:cNvPr>
          <p:cNvSpPr/>
          <p:nvPr/>
        </p:nvSpPr>
        <p:spPr>
          <a:xfrm>
            <a:off x="6674925" y="2012839"/>
            <a:ext cx="2263352" cy="429480"/>
          </a:xfrm>
          <a:prstGeom prst="roundRect">
            <a:avLst/>
          </a:prstGeom>
          <a:solidFill>
            <a:srgbClr val="8DBABD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학습 기반</a:t>
            </a:r>
          </a:p>
        </p:txBody>
      </p:sp>
      <p:sp>
        <p:nvSpPr>
          <p:cNvPr id="51" name="내용 개체 틀 3">
            <a:extLst>
              <a:ext uri="{FF2B5EF4-FFF2-40B4-BE49-F238E27FC236}">
                <a16:creationId xmlns:a16="http://schemas.microsoft.com/office/drawing/2014/main" id="{DA4B8215-0F2A-4C7A-BDCE-C2E5BC1672EE}"/>
              </a:ext>
            </a:extLst>
          </p:cNvPr>
          <p:cNvSpPr txBox="1">
            <a:spLocks/>
          </p:cNvSpPr>
          <p:nvPr/>
        </p:nvSpPr>
        <p:spPr>
          <a:xfrm>
            <a:off x="1696820" y="2514707"/>
            <a:ext cx="4015012" cy="2803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사람이 일일이 프로그램에게 어떻게 하라고 지정해주는 것</a:t>
            </a:r>
            <a:endParaRPr lang="en-US" altLang="ko-KR" sz="1600" dirty="0"/>
          </a:p>
          <a:p>
            <a:r>
              <a:rPr lang="ko-KR" altLang="en-US" sz="1600" dirty="0"/>
              <a:t>머신 러닝 이전 인공지능 구현의 유일한 방법</a:t>
            </a:r>
            <a:endParaRPr lang="en-US" altLang="ko-KR" sz="1600" dirty="0"/>
          </a:p>
          <a:p>
            <a:r>
              <a:rPr lang="ko-KR" altLang="en-US" sz="1600" dirty="0"/>
              <a:t>충분히 정교하게 설계한다면 유용함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너무 큰 노력</a:t>
            </a:r>
            <a:r>
              <a:rPr lang="en-US" altLang="ko-KR" sz="1600" dirty="0"/>
              <a:t> </a:t>
            </a:r>
            <a:r>
              <a:rPr lang="ko-KR" altLang="en-US" sz="1600" dirty="0"/>
              <a:t>필요</a:t>
            </a:r>
            <a:endParaRPr lang="en-US" altLang="ko-KR" sz="1600" dirty="0"/>
          </a:p>
          <a:p>
            <a:r>
              <a:rPr lang="ko-KR" altLang="en-US" sz="1600" dirty="0"/>
              <a:t>새로운 변화에 적응 어려움</a:t>
            </a:r>
            <a:endParaRPr lang="en-US" altLang="ko-KR" sz="1600" dirty="0"/>
          </a:p>
          <a:p>
            <a:r>
              <a:rPr lang="ko-KR" altLang="en-US" sz="1600" dirty="0"/>
              <a:t>미묘한 차이 까지 규칙으로 만드는 것은 불가능</a:t>
            </a:r>
            <a:endParaRPr lang="en-US" altLang="ko-KR" sz="1600" dirty="0"/>
          </a:p>
        </p:txBody>
      </p:sp>
      <p:sp>
        <p:nvSpPr>
          <p:cNvPr id="52" name="내용 개체 틀 3">
            <a:extLst>
              <a:ext uri="{FF2B5EF4-FFF2-40B4-BE49-F238E27FC236}">
                <a16:creationId xmlns:a16="http://schemas.microsoft.com/office/drawing/2014/main" id="{C5C84BE6-EA56-460C-9B88-9AB201AB3BB2}"/>
              </a:ext>
            </a:extLst>
          </p:cNvPr>
          <p:cNvSpPr txBox="1">
            <a:spLocks/>
          </p:cNvSpPr>
          <p:nvPr/>
        </p:nvSpPr>
        <p:spPr>
          <a:xfrm>
            <a:off x="6480168" y="2514707"/>
            <a:ext cx="4015012" cy="2803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입력 데이터로부터 학습하도록 컴퓨터를 프로그래밍하는 것</a:t>
            </a:r>
            <a:endParaRPr lang="en-US" altLang="ko-KR" sz="1600" dirty="0"/>
          </a:p>
          <a:p>
            <a:r>
              <a:rPr lang="ko-KR" altLang="en-US" sz="1600" dirty="0"/>
              <a:t>인공 지능 구현의 한 방법</a:t>
            </a:r>
            <a:endParaRPr lang="en-US" altLang="ko-KR" sz="1600" dirty="0"/>
          </a:p>
          <a:p>
            <a:r>
              <a:rPr lang="ko-KR" altLang="en-US" sz="1600" dirty="0"/>
              <a:t>자유로운 변형</a:t>
            </a:r>
            <a:endParaRPr lang="en-US" altLang="ko-KR" sz="1600" dirty="0"/>
          </a:p>
          <a:p>
            <a:r>
              <a:rPr lang="ko-KR" altLang="en-US" sz="1600" dirty="0"/>
              <a:t>복잡한 문제 해결</a:t>
            </a:r>
            <a:endParaRPr lang="en-US" altLang="ko-KR" sz="1600" dirty="0"/>
          </a:p>
          <a:p>
            <a:r>
              <a:rPr lang="ko-KR" altLang="en-US" sz="1600" dirty="0"/>
              <a:t>대량의 데이터 분석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빅 데이터 필요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0173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58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규칙 기반에서 학습 기반까지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E9591377-477B-4C8B-BDF6-B39355D52713}"/>
              </a:ext>
            </a:extLst>
          </p:cNvPr>
          <p:cNvCxnSpPr>
            <a:cxnSpLocks/>
          </p:cNvCxnSpPr>
          <p:nvPr/>
        </p:nvCxnSpPr>
        <p:spPr bwMode="auto">
          <a:xfrm>
            <a:off x="1086010" y="5031982"/>
            <a:ext cx="10048715" cy="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8DBA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내용 개체 틀 3">
            <a:extLst>
              <a:ext uri="{FF2B5EF4-FFF2-40B4-BE49-F238E27FC236}">
                <a16:creationId xmlns:a16="http://schemas.microsoft.com/office/drawing/2014/main" id="{06B1B209-F4AE-4A0B-BD48-567A0B9D967D}"/>
              </a:ext>
            </a:extLst>
          </p:cNvPr>
          <p:cNvSpPr txBox="1">
            <a:spLocks/>
          </p:cNvSpPr>
          <p:nvPr/>
        </p:nvSpPr>
        <p:spPr>
          <a:xfrm>
            <a:off x="1651823" y="5270622"/>
            <a:ext cx="4015012" cy="11501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규칙 기반의 다양한 플레이</a:t>
            </a:r>
            <a:endParaRPr lang="ko-KR" altLang="en-US" sz="24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56C7425-5C30-44E4-89C5-76B4C1ECCFB3}"/>
              </a:ext>
            </a:extLst>
          </p:cNvPr>
          <p:cNvSpPr/>
          <p:nvPr/>
        </p:nvSpPr>
        <p:spPr>
          <a:xfrm>
            <a:off x="3009151" y="4588059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00002F"/>
                </a:solidFill>
              </a:rPr>
              <a:t>규칙 기반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67EE5F0-D90E-4164-AB52-BACF2181B99E}"/>
              </a:ext>
            </a:extLst>
          </p:cNvPr>
          <p:cNvSpPr/>
          <p:nvPr/>
        </p:nvSpPr>
        <p:spPr>
          <a:xfrm>
            <a:off x="7991118" y="4588059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solidFill>
                  <a:srgbClr val="00002F"/>
                </a:solidFill>
              </a:rPr>
              <a:t>학습 기반</a:t>
            </a:r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36E299E9-FC4C-41E8-A958-98DB03F35E95}"/>
              </a:ext>
            </a:extLst>
          </p:cNvPr>
          <p:cNvSpPr txBox="1">
            <a:spLocks/>
          </p:cNvSpPr>
          <p:nvPr/>
        </p:nvSpPr>
        <p:spPr>
          <a:xfrm>
            <a:off x="6667453" y="5270621"/>
            <a:ext cx="4015012" cy="11499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강화학습과 함께 사용하여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    </a:t>
            </a:r>
            <a:r>
              <a:rPr lang="ko-KR" altLang="en-US" sz="1600" dirty="0"/>
              <a:t>플레이 수준 개선 가능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63EE437-330E-469F-8675-CA813850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459" y="1961952"/>
            <a:ext cx="2577740" cy="2520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5E9036FD-4CC5-4A49-9ABC-2297B867C92F}"/>
              </a:ext>
            </a:extLst>
          </p:cNvPr>
          <p:cNvGrpSpPr/>
          <p:nvPr/>
        </p:nvGrpSpPr>
        <p:grpSpPr>
          <a:xfrm>
            <a:off x="7477529" y="1962503"/>
            <a:ext cx="2394860" cy="2519449"/>
            <a:chOff x="5382850" y="1362417"/>
            <a:chExt cx="2876550" cy="3026198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F990B710-DF6B-4707-A298-019217A8D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000"/>
                      </a14:imgEffect>
                    </a14:imgLayer>
                  </a14:imgProps>
                </a:ext>
              </a:extLst>
            </a:blip>
            <a:srcRect b="62550"/>
            <a:stretch/>
          </p:blipFill>
          <p:spPr>
            <a:xfrm>
              <a:off x="5382850" y="1362417"/>
              <a:ext cx="2876550" cy="1152183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78F89744-5F42-49D9-9E45-A89AF3C66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69"/>
            <a:stretch/>
          </p:blipFill>
          <p:spPr>
            <a:xfrm>
              <a:off x="5382850" y="2514600"/>
              <a:ext cx="2876550" cy="1874015"/>
            </a:xfrm>
            <a:prstGeom prst="rect">
              <a:avLst/>
            </a:prstGeom>
          </p:spPr>
        </p:pic>
      </p:grp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67998001-37AF-4C38-8B8D-9EA5C9B41BB0}"/>
              </a:ext>
            </a:extLst>
          </p:cNvPr>
          <p:cNvSpPr/>
          <p:nvPr/>
        </p:nvSpPr>
        <p:spPr>
          <a:xfrm>
            <a:off x="5792982" y="2315254"/>
            <a:ext cx="606036" cy="1813395"/>
          </a:xfrm>
          <a:prstGeom prst="rightArrow">
            <a:avLst>
              <a:gd name="adj1" fmla="val 50000"/>
              <a:gd name="adj2" fmla="val 67603"/>
            </a:avLst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42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677D22E3-E081-4912-833C-6443D460CF2D}"/>
              </a:ext>
            </a:extLst>
          </p:cNvPr>
          <p:cNvSpPr txBox="1"/>
          <p:nvPr/>
        </p:nvSpPr>
        <p:spPr>
          <a:xfrm>
            <a:off x="2291157" y="3875448"/>
            <a:ext cx="110799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/>
              <a:t>알고리즘</a:t>
            </a:r>
            <a:endParaRPr lang="en-US" altLang="ko-KR" b="1" dirty="0"/>
          </a:p>
          <a:p>
            <a:r>
              <a:rPr lang="ko-KR" altLang="en-US" b="1" dirty="0"/>
              <a:t>전송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83F6A1-ADBA-4B7C-B8C7-0401B953F539}"/>
              </a:ext>
            </a:extLst>
          </p:cNvPr>
          <p:cNvSpPr txBox="1"/>
          <p:nvPr/>
        </p:nvSpPr>
        <p:spPr>
          <a:xfrm>
            <a:off x="8819143" y="3875448"/>
            <a:ext cx="110799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/>
              <a:t>알고리즘</a:t>
            </a:r>
            <a:endParaRPr lang="en-US" altLang="ko-KR" b="1" dirty="0"/>
          </a:p>
          <a:p>
            <a:r>
              <a:rPr lang="ko-KR" altLang="en-US" b="1" dirty="0"/>
              <a:t>전송</a:t>
            </a:r>
          </a:p>
        </p:txBody>
      </p:sp>
      <p:cxnSp>
        <p:nvCxnSpPr>
          <p:cNvPr id="4" name="직선 연결선 3"/>
          <p:cNvCxnSpPr>
            <a:cxnSpLocks/>
          </p:cNvCxnSpPr>
          <p:nvPr/>
        </p:nvCxnSpPr>
        <p:spPr>
          <a:xfrm>
            <a:off x="1026522" y="989148"/>
            <a:ext cx="17588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522" y="437393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 Soccer</a:t>
            </a:r>
            <a:endParaRPr lang="ko-KR" altLang="en-US" sz="32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0430892" y="144941"/>
            <a:ext cx="360000" cy="0"/>
          </a:xfrm>
          <a:prstGeom prst="line">
            <a:avLst/>
          </a:prstGeom>
          <a:ln w="44450" cap="rnd">
            <a:solidFill>
              <a:srgbClr val="8DBA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0858459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1286026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713592" y="144941"/>
            <a:ext cx="360000" cy="0"/>
          </a:xfrm>
          <a:prstGeom prst="line">
            <a:avLst/>
          </a:prstGeom>
          <a:ln w="44450" cap="rnd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CF87CD-5594-47DC-A0E4-FC6C71F0D338}"/>
              </a:ext>
            </a:extLst>
          </p:cNvPr>
          <p:cNvSpPr txBox="1"/>
          <p:nvPr/>
        </p:nvSpPr>
        <p:spPr>
          <a:xfrm>
            <a:off x="1086010" y="12280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ko-KR" altLang="en-US" sz="2400" b="1" dirty="0">
                <a:solidFill>
                  <a:srgbClr val="00002F"/>
                </a:solidFill>
              </a:rPr>
              <a:t>플랫폼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C551E4-78D9-46E1-9C6D-AE92EF7F23D8}"/>
              </a:ext>
            </a:extLst>
          </p:cNvPr>
          <p:cNvSpPr/>
          <p:nvPr/>
        </p:nvSpPr>
        <p:spPr>
          <a:xfrm>
            <a:off x="1040291" y="1227743"/>
            <a:ext cx="45719" cy="461664"/>
          </a:xfrm>
          <a:prstGeom prst="rect">
            <a:avLst/>
          </a:prstGeom>
          <a:solidFill>
            <a:srgbClr val="8D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>
              <a:solidFill>
                <a:prstClr val="white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BE30405-438D-42EF-AE43-782EA4F35A1D}"/>
              </a:ext>
            </a:extLst>
          </p:cNvPr>
          <p:cNvGrpSpPr/>
          <p:nvPr/>
        </p:nvGrpSpPr>
        <p:grpSpPr>
          <a:xfrm>
            <a:off x="2809559" y="2227579"/>
            <a:ext cx="6573543" cy="3721087"/>
            <a:chOff x="2809559" y="2227579"/>
            <a:chExt cx="6573543" cy="3721087"/>
          </a:xfrm>
        </p:grpSpPr>
        <p:cxnSp>
          <p:nvCxnSpPr>
            <p:cNvPr id="22" name="연결선: 꺾임 21">
              <a:extLst>
                <a:ext uri="{FF2B5EF4-FFF2-40B4-BE49-F238E27FC236}">
                  <a16:creationId xmlns:a16="http://schemas.microsoft.com/office/drawing/2014/main" id="{D5C6BCE5-A739-4A7B-B16B-3F8972EEAAF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582074" y="3908569"/>
              <a:ext cx="1609718" cy="782499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연결선: 꺾임 32">
              <a:extLst>
                <a:ext uri="{FF2B5EF4-FFF2-40B4-BE49-F238E27FC236}">
                  <a16:creationId xmlns:a16="http://schemas.microsoft.com/office/drawing/2014/main" id="{EFA34151-C2A9-455F-9EF4-0773B51B3DE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019020" y="3908568"/>
              <a:ext cx="1609718" cy="782499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E9CA30C9-89E1-4D8B-AFEC-3F502E258DB4}"/>
                </a:ext>
              </a:extLst>
            </p:cNvPr>
            <p:cNvGrpSpPr/>
            <p:nvPr/>
          </p:nvGrpSpPr>
          <p:grpSpPr>
            <a:xfrm>
              <a:off x="2809559" y="2227579"/>
              <a:ext cx="6573543" cy="3721087"/>
              <a:chOff x="3228803" y="2147705"/>
              <a:chExt cx="6114542" cy="3316254"/>
            </a:xfrm>
          </p:grpSpPr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314969AE-B10A-40B7-91D9-0FA1228C4E6F}"/>
                  </a:ext>
                </a:extLst>
              </p:cNvPr>
              <p:cNvGrpSpPr/>
              <p:nvPr/>
            </p:nvGrpSpPr>
            <p:grpSpPr>
              <a:xfrm>
                <a:off x="8166145" y="4716621"/>
                <a:ext cx="1177200" cy="747338"/>
                <a:chOff x="4718917" y="5370546"/>
                <a:chExt cx="1177200" cy="747338"/>
              </a:xfrm>
            </p:grpSpPr>
            <p:pic>
              <p:nvPicPr>
                <p:cNvPr id="47" name="그림 46">
                  <a:extLst>
                    <a:ext uri="{FF2B5EF4-FFF2-40B4-BE49-F238E27FC236}">
                      <a16:creationId xmlns:a16="http://schemas.microsoft.com/office/drawing/2014/main" id="{7215C7CD-E0CE-4FCB-959C-4FAE1137AB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61492"/>
                <a:stretch/>
              </p:blipFill>
              <p:spPr>
                <a:xfrm>
                  <a:off x="5029749" y="5370546"/>
                  <a:ext cx="555536" cy="747338"/>
                </a:xfrm>
                <a:prstGeom prst="rect">
                  <a:avLst/>
                </a:prstGeom>
              </p:spPr>
            </p:pic>
            <p:sp>
              <p:nvSpPr>
                <p:cNvPr id="48" name="모서리가 둥근 직사각형 16">
                  <a:extLst>
                    <a:ext uri="{FF2B5EF4-FFF2-40B4-BE49-F238E27FC236}">
                      <a16:creationId xmlns:a16="http://schemas.microsoft.com/office/drawing/2014/main" id="{DAF26CC7-EAB2-4FA1-9F02-D9EC02FAE979}"/>
                    </a:ext>
                  </a:extLst>
                </p:cNvPr>
                <p:cNvSpPr/>
                <p:nvPr/>
              </p:nvSpPr>
              <p:spPr>
                <a:xfrm>
                  <a:off x="4718917" y="5469872"/>
                  <a:ext cx="1177200" cy="548687"/>
                </a:xfrm>
                <a:prstGeom prst="roundRect">
                  <a:avLst/>
                </a:prstGeom>
                <a:solidFill>
                  <a:schemeClr val="bg1">
                    <a:alpha val="50000"/>
                  </a:schemeClr>
                </a:solidFill>
                <a:ln w="38100">
                  <a:solidFill>
                    <a:srgbClr val="8DBABD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ko-KR"/>
                  </a:defPPr>
                  <a:lvl1pPr marL="0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71454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2909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14363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85817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857271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428726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000180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571634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218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ko-KR" altLang="en-US" sz="1800" b="1" dirty="0">
                      <a:solidFill>
                        <a:schemeClr val="tx1"/>
                      </a:solidFill>
                    </a:rPr>
                    <a:t>플레이어</a:t>
                  </a:r>
                  <a:r>
                    <a:rPr kumimoji="0" lang="en-US" altLang="ko-KR" sz="1800" b="1" dirty="0">
                      <a:solidFill>
                        <a:schemeClr val="tx1"/>
                      </a:solidFill>
                    </a:rPr>
                    <a:t>2</a:t>
                  </a:r>
                  <a:endParaRPr kumimoji="0" lang="ko-KR" altLang="en-US" sz="1800" b="1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E65BB847-1BF9-41EF-8403-2DEF1EB30926}"/>
                  </a:ext>
                </a:extLst>
              </p:cNvPr>
              <p:cNvGrpSpPr/>
              <p:nvPr/>
            </p:nvGrpSpPr>
            <p:grpSpPr>
              <a:xfrm>
                <a:off x="3228803" y="4716621"/>
                <a:ext cx="1177200" cy="747338"/>
                <a:chOff x="4718917" y="5370546"/>
                <a:chExt cx="1177200" cy="747338"/>
              </a:xfrm>
            </p:grpSpPr>
            <p:pic>
              <p:nvPicPr>
                <p:cNvPr id="45" name="그림 44">
                  <a:extLst>
                    <a:ext uri="{FF2B5EF4-FFF2-40B4-BE49-F238E27FC236}">
                      <a16:creationId xmlns:a16="http://schemas.microsoft.com/office/drawing/2014/main" id="{8564644F-82BF-4FD8-9811-E61D0AA19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61492"/>
                <a:stretch/>
              </p:blipFill>
              <p:spPr>
                <a:xfrm>
                  <a:off x="5029749" y="5370546"/>
                  <a:ext cx="555536" cy="747338"/>
                </a:xfrm>
                <a:prstGeom prst="rect">
                  <a:avLst/>
                </a:prstGeom>
              </p:spPr>
            </p:pic>
            <p:sp>
              <p:nvSpPr>
                <p:cNvPr id="46" name="모서리가 둥근 직사각형 16">
                  <a:extLst>
                    <a:ext uri="{FF2B5EF4-FFF2-40B4-BE49-F238E27FC236}">
                      <a16:creationId xmlns:a16="http://schemas.microsoft.com/office/drawing/2014/main" id="{FDDA77B7-8050-43C7-B1BC-99C20CBFD002}"/>
                    </a:ext>
                  </a:extLst>
                </p:cNvPr>
                <p:cNvSpPr/>
                <p:nvPr/>
              </p:nvSpPr>
              <p:spPr>
                <a:xfrm>
                  <a:off x="4718917" y="5469872"/>
                  <a:ext cx="1177200" cy="548687"/>
                </a:xfrm>
                <a:prstGeom prst="roundRect">
                  <a:avLst/>
                </a:prstGeom>
                <a:solidFill>
                  <a:schemeClr val="bg1">
                    <a:alpha val="50000"/>
                  </a:schemeClr>
                </a:solidFill>
                <a:ln w="38100">
                  <a:solidFill>
                    <a:srgbClr val="8DBABD"/>
                  </a:solidFill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ko-KR"/>
                  </a:defPPr>
                  <a:lvl1pPr marL="0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71454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2909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14363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85817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857271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428726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000180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571634" algn="l" defTabSz="1142909" rtl="0" eaLnBrk="1" latinLnBrk="1" hangingPunct="1">
                    <a:defRPr sz="2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218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ko-KR" altLang="en-US" sz="1800" b="1" dirty="0">
                      <a:solidFill>
                        <a:schemeClr val="tx1"/>
                      </a:solidFill>
                    </a:rPr>
                    <a:t>플레이어</a:t>
                  </a:r>
                  <a:r>
                    <a:rPr kumimoji="0" lang="en-US" altLang="ko-KR" sz="1800" b="1" dirty="0">
                      <a:solidFill>
                        <a:schemeClr val="tx1"/>
                      </a:solidFill>
                    </a:rPr>
                    <a:t>1</a:t>
                  </a:r>
                  <a:endParaRPr kumimoji="0" lang="ko-KR" altLang="en-US" sz="1800" b="1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모서리가 둥근 직사각형 3">
                <a:extLst>
                  <a:ext uri="{FF2B5EF4-FFF2-40B4-BE49-F238E27FC236}">
                    <a16:creationId xmlns:a16="http://schemas.microsoft.com/office/drawing/2014/main" id="{4A5AB85D-F28C-4515-AB9F-69071C1A0E37}"/>
                  </a:ext>
                </a:extLst>
              </p:cNvPr>
              <p:cNvSpPr/>
              <p:nvPr/>
            </p:nvSpPr>
            <p:spPr>
              <a:xfrm>
                <a:off x="4536228" y="2147705"/>
                <a:ext cx="3497802" cy="1920739"/>
              </a:xfrm>
              <a:prstGeom prst="roundRect">
                <a:avLst/>
              </a:prstGeom>
              <a:noFill/>
              <a:ln w="76200">
                <a:solidFill>
                  <a:srgbClr val="8DBABD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ko-KR"/>
                </a:defPPr>
                <a:lvl1pPr marL="0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71454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2909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714363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285817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857271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428726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000180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571634" algn="l" defTabSz="1142909" rtl="0" eaLnBrk="1" latinLnBrk="1" hangingPunct="1">
                  <a:defRPr sz="2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218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kumimoji="0" lang="ko-KR" altLang="en-US" sz="1000" b="1" dirty="0" err="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CF9146-3710-42B0-A613-F1C419194EE2}"/>
                  </a:ext>
                </a:extLst>
              </p:cNvPr>
              <p:cNvSpPr txBox="1"/>
              <p:nvPr/>
            </p:nvSpPr>
            <p:spPr>
              <a:xfrm>
                <a:off x="5709424" y="4085533"/>
                <a:ext cx="1130530" cy="57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/>
                  <a:t>AI Soccer</a:t>
                </a:r>
              </a:p>
              <a:p>
                <a:pPr algn="ctr"/>
                <a:r>
                  <a:rPr lang="ko-KR" altLang="en-US" b="1" dirty="0"/>
                  <a:t>플랫폼</a:t>
                </a:r>
              </a:p>
            </p:txBody>
          </p:sp>
        </p:grpSp>
      </p:grpSp>
      <p:pic>
        <p:nvPicPr>
          <p:cNvPr id="49" name="그림 48">
            <a:extLst>
              <a:ext uri="{FF2B5EF4-FFF2-40B4-BE49-F238E27FC236}">
                <a16:creationId xmlns:a16="http://schemas.microsoft.com/office/drawing/2014/main" id="{2CA74827-970A-4A65-96EC-F8B573CFE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72"/>
          <a:stretch/>
        </p:blipFill>
        <p:spPr>
          <a:xfrm>
            <a:off x="3045940" y="4628620"/>
            <a:ext cx="792806" cy="503484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30BD040-8847-4956-881F-345768832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972"/>
          <a:stretch/>
        </p:blipFill>
        <p:spPr>
          <a:xfrm>
            <a:off x="8353254" y="4628620"/>
            <a:ext cx="792806" cy="503484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59F01E3B-B60A-4AEF-82FB-AAA24CD35BA0}"/>
              </a:ext>
            </a:extLst>
          </p:cNvPr>
          <p:cNvGrpSpPr/>
          <p:nvPr/>
        </p:nvGrpSpPr>
        <p:grpSpPr>
          <a:xfrm>
            <a:off x="5133242" y="2388892"/>
            <a:ext cx="1361552" cy="1838050"/>
            <a:chOff x="3665600" y="5357754"/>
            <a:chExt cx="960391" cy="1278246"/>
          </a:xfrm>
        </p:grpSpPr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07EB72FD-78F8-4696-A8F9-90348E93A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1492"/>
            <a:stretch/>
          </p:blipFill>
          <p:spPr>
            <a:xfrm>
              <a:off x="4135591" y="6096000"/>
              <a:ext cx="401411" cy="540000"/>
            </a:xfrm>
            <a:prstGeom prst="rect">
              <a:avLst/>
            </a:prstGeom>
          </p:spPr>
        </p:pic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26F2CEE1-3D77-4678-A2D3-4F6B85F913BF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V="1">
              <a:off x="4336297" y="5893953"/>
              <a:ext cx="0" cy="20204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35034E0-6468-4CCA-AEED-C51358488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600" y="5357754"/>
              <a:ext cx="960391" cy="532399"/>
            </a:xfrm>
            <a:prstGeom prst="rect">
              <a:avLst/>
            </a:prstGeom>
          </p:spPr>
        </p:pic>
      </p:grpSp>
      <p:pic>
        <p:nvPicPr>
          <p:cNvPr id="57" name="그림 56">
            <a:extLst>
              <a:ext uri="{FF2B5EF4-FFF2-40B4-BE49-F238E27FC236}">
                <a16:creationId xmlns:a16="http://schemas.microsoft.com/office/drawing/2014/main" id="{02D3B7D1-ABB0-453F-A949-BE0B88A5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552" y="2529418"/>
            <a:ext cx="409601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7 L 0.00065 -0.19976 L 0.06511 -0.20092 L 0.13802 -0.14699 " pathEditMode="relative" ptsTypes="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47 L -0.00078 -0.19976 L -0.05886 -0.20092 L -0.13451 -0.14814 " pathEditMode="relative" ptsTypes="AA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984" y="2400300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4400" spc="-300" dirty="0">
              <a:solidFill>
                <a:srgbClr val="00002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32984" y="3169741"/>
            <a:ext cx="4326032" cy="473345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1ACF-3890-47CC-B9DF-554DC9E8BBAA}"/>
              </a:ext>
            </a:extLst>
          </p:cNvPr>
          <p:cNvSpPr txBox="1"/>
          <p:nvPr/>
        </p:nvSpPr>
        <p:spPr>
          <a:xfrm>
            <a:off x="4662671" y="2400300"/>
            <a:ext cx="3659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spc="-300" dirty="0">
                <a:solidFill>
                  <a:srgbClr val="00002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축구 로봇 제어</a:t>
            </a:r>
          </a:p>
        </p:txBody>
      </p:sp>
    </p:spTree>
    <p:extLst>
      <p:ext uri="{BB962C8B-B14F-4D97-AF65-F5344CB8AC3E}">
        <p14:creationId xmlns:p14="http://schemas.microsoft.com/office/powerpoint/2010/main" val="29632288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13420</TotalTime>
  <Words>1119</Words>
  <Application>Microsoft Office PowerPoint</Application>
  <PresentationFormat>와이드스크린</PresentationFormat>
  <Paragraphs>277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6" baseType="lpstr">
      <vt:lpstr>Arial</vt:lpstr>
      <vt:lpstr>HY헤드라인M</vt:lpstr>
      <vt:lpstr>맑은 고딕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hyeran kang</dc:creator>
  <cp:lastModifiedBy>user</cp:lastModifiedBy>
  <cp:revision>208</cp:revision>
  <dcterms:created xsi:type="dcterms:W3CDTF">2017-05-29T09:12:16Z</dcterms:created>
  <dcterms:modified xsi:type="dcterms:W3CDTF">2021-10-27T09:27:29Z</dcterms:modified>
</cp:coreProperties>
</file>